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</p:sldMasterIdLst>
  <p:notesMasterIdLst>
    <p:notesMasterId r:id="rId25"/>
  </p:notesMasterIdLst>
  <p:sldIdLst>
    <p:sldId id="263" r:id="rId2"/>
    <p:sldId id="265" r:id="rId3"/>
    <p:sldId id="267" r:id="rId4"/>
    <p:sldId id="269" r:id="rId5"/>
    <p:sldId id="270" r:id="rId6"/>
    <p:sldId id="271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6" r:id="rId18"/>
    <p:sldId id="287" r:id="rId19"/>
    <p:sldId id="288" r:id="rId20"/>
    <p:sldId id="289" r:id="rId21"/>
    <p:sldId id="290" r:id="rId22"/>
    <p:sldId id="293" r:id="rId23"/>
    <p:sldId id="296" r:id="rId24"/>
  </p:sldIdLst>
  <p:sldSz cx="9144000" cy="5143500" type="screen16x9"/>
  <p:notesSz cx="6858000" cy="9144000"/>
  <p:embeddedFontLst>
    <p:embeddedFont>
      <p:font typeface="Alegreya Sans" panose="020B0604020202020204" charset="0"/>
      <p:regular r:id="rId26"/>
      <p:bold r:id="rId27"/>
      <p:italic r:id="rId28"/>
      <p:boldItalic r:id="rId29"/>
    </p:embeddedFont>
    <p:embeddedFont>
      <p:font typeface="Alegreya Sans ExtraBold" panose="020B0604020202020204" charset="0"/>
      <p:bold r:id="rId30"/>
      <p:boldItalic r:id="rId31"/>
    </p:embeddedFont>
    <p:embeddedFont>
      <p:font typeface="Alegreya Sans Medium" panose="020B0604020202020204" charset="0"/>
      <p:regular r:id="rId32"/>
      <p:bold r:id="rId33"/>
      <p:italic r:id="rId34"/>
      <p:boldItalic r:id="rId35"/>
    </p:embeddedFont>
    <p:embeddedFont>
      <p:font typeface="Fredoka One" panose="02000000000000000000" pitchFamily="2" charset="0"/>
      <p:regular r:id="rId36"/>
    </p:embeddedFont>
    <p:embeddedFont>
      <p:font typeface="Niramit" panose="020B0604020202020204" charset="-34"/>
      <p:regular r:id="rId37"/>
      <p:bold r:id="rId38"/>
      <p:italic r:id="rId39"/>
      <p:boldItalic r:id="rId40"/>
    </p:embeddedFont>
    <p:embeddedFont>
      <p:font typeface="Niramit Light" panose="020B0604020202020204" charset="-34"/>
      <p:regular r:id="rId41"/>
      <p:bold r:id="rId42"/>
      <p:italic r:id="rId43"/>
      <p:boldItalic r:id="rId44"/>
    </p:embeddedFont>
    <p:embeddedFont>
      <p:font typeface="Niramit Medium" panose="020B0604020202020204" charset="-34"/>
      <p:regular r:id="rId45"/>
      <p:bold r:id="rId46"/>
      <p:italic r:id="rId47"/>
      <p:boldItalic r:id="rId48"/>
    </p:embeddedFont>
    <p:embeddedFont>
      <p:font typeface="Plus Jakarta Sans" panose="020B0604020202020204" charset="0"/>
      <p:regular r:id="rId49"/>
      <p:bold r:id="rId50"/>
      <p:italic r:id="rId51"/>
      <p:boldItalic r:id="rId52"/>
    </p:embeddedFont>
    <p:embeddedFont>
      <p:font typeface="Plus Jakarta Sans ExtraBold" panose="020B0604020202020204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75439" autoAdjust="0"/>
  </p:normalViewPr>
  <p:slideViewPr>
    <p:cSldViewPr snapToGrid="0">
      <p:cViewPr varScale="1">
        <p:scale>
          <a:sx n="62" d="100"/>
          <a:sy n="62" d="100"/>
        </p:scale>
        <p:origin x="152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ae64ebf9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9ae64ebf9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4a2dd09aca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4a2dd09aca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4a2dd09aca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4a2dd09aca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a2dd09aca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4a2dd09aca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4a2dd09aca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4a2dd09aca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4ccddb83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4ccddb83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4a2dd09aca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4a2dd09aca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4b21df42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4b21df42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there images and text dots on the vector space?!?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9b315791f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9b315791f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9b315791f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g29b315791f8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9b315791f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0" name="Google Shape;650;g29b315791f8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a2dd09aca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4a2dd09aca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9b315791f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9b315791f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9b315791f8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9b315791f8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9b315791f8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9b315791f8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open-source vector search engine &amp; database that understands your data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a5d5befe5a_1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a5d5befe5a_1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things this computer needs to be able to do: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Understand and read the documents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Filter through them at super-human speeds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a2dd09aca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4a2dd09aca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4a2dd09ac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4a2dd09ac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a2dd09aca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a2dd09aca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a2dd09ac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4a2dd09ac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employs Vector Search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4a2dd09aca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4a2dd09aca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a2dd09ac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4a2dd09ac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a2dd09aca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a2dd09aca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white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-dark-blue">
  <p:cSld name="CUSTOM">
    <p:bg>
      <p:bgPr>
        <a:solidFill>
          <a:srgbClr val="1C1468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-dark-blue 2">
  <p:cSld name="CUSTOM_2">
    <p:bg>
      <p:bgPr>
        <a:solidFill>
          <a:srgbClr val="1C1468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 descr="cloud-right.png"/>
          <p:cNvPicPr preferRelativeResize="0"/>
          <p:nvPr/>
        </p:nvPicPr>
        <p:blipFill rotWithShape="1">
          <a:blip r:embed="rId3">
            <a:alphaModFix/>
          </a:blip>
          <a:srcRect r="10514" b="4662"/>
          <a:stretch/>
        </p:blipFill>
        <p:spPr>
          <a:xfrm>
            <a:off x="5624025" y="873400"/>
            <a:ext cx="3519975" cy="427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 descr="cloud-left 2.png"/>
          <p:cNvPicPr preferRelativeResize="0"/>
          <p:nvPr/>
        </p:nvPicPr>
        <p:blipFill rotWithShape="1">
          <a:blip r:embed="rId4">
            <a:alphaModFix/>
          </a:blip>
          <a:srcRect l="14398" t="19302"/>
          <a:stretch/>
        </p:blipFill>
        <p:spPr>
          <a:xfrm>
            <a:off x="0" y="0"/>
            <a:ext cx="4046078" cy="342645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82750" y="1664600"/>
            <a:ext cx="4506000" cy="11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/>
          </p:nvPr>
        </p:nvSpPr>
        <p:spPr>
          <a:xfrm>
            <a:off x="482750" y="2891100"/>
            <a:ext cx="539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iramit"/>
              <a:buNone/>
              <a:defRPr sz="24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-dark-blue-light">
  <p:cSld name="CUSTOM_2_1">
    <p:bg>
      <p:bgPr>
        <a:solidFill>
          <a:srgbClr val="1C1468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 descr="cloud-right.png"/>
          <p:cNvPicPr preferRelativeResize="0"/>
          <p:nvPr/>
        </p:nvPicPr>
        <p:blipFill rotWithShape="1">
          <a:blip r:embed="rId2">
            <a:alphaModFix/>
          </a:blip>
          <a:srcRect r="10514" b="4662"/>
          <a:stretch/>
        </p:blipFill>
        <p:spPr>
          <a:xfrm>
            <a:off x="5624025" y="873400"/>
            <a:ext cx="3519975" cy="427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 descr="cloud-left 2.png"/>
          <p:cNvPicPr preferRelativeResize="0"/>
          <p:nvPr/>
        </p:nvPicPr>
        <p:blipFill rotWithShape="1">
          <a:blip r:embed="rId3">
            <a:alphaModFix/>
          </a:blip>
          <a:srcRect l="14398" t="19302"/>
          <a:stretch/>
        </p:blipFill>
        <p:spPr>
          <a:xfrm>
            <a:off x="0" y="0"/>
            <a:ext cx="4046078" cy="342645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4561875" y="0"/>
            <a:ext cx="4582200" cy="5143500"/>
          </a:xfrm>
          <a:prstGeom prst="rect">
            <a:avLst/>
          </a:prstGeom>
          <a:solidFill>
            <a:srgbClr val="EAEFEF"/>
          </a:solidFill>
          <a:ln>
            <a:noFill/>
          </a:ln>
        </p:spPr>
        <p:txBody>
          <a:bodyPr spcFirstLastPara="1" wrap="square" lIns="35575" tIns="35575" rIns="35575" bIns="35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-dark-blue 1">
  <p:cSld name="CUSTOM_1">
    <p:bg>
      <p:bgPr>
        <a:solidFill>
          <a:srgbClr val="0C1428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-dark-blue 1 1">
  <p:cSld name="CUSTOM_1_1">
    <p:bg>
      <p:bgPr>
        <a:solidFill>
          <a:srgbClr val="0C1428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 descr="cloud-right.png"/>
          <p:cNvPicPr preferRelativeResize="0"/>
          <p:nvPr/>
        </p:nvPicPr>
        <p:blipFill rotWithShape="1">
          <a:blip r:embed="rId3">
            <a:alphaModFix/>
          </a:blip>
          <a:srcRect r="10514" b="4662"/>
          <a:stretch/>
        </p:blipFill>
        <p:spPr>
          <a:xfrm>
            <a:off x="5624025" y="873400"/>
            <a:ext cx="3519975" cy="427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6" descr="cloud-left 2.png"/>
          <p:cNvPicPr preferRelativeResize="0"/>
          <p:nvPr/>
        </p:nvPicPr>
        <p:blipFill rotWithShape="1">
          <a:blip r:embed="rId4">
            <a:alphaModFix/>
          </a:blip>
          <a:srcRect l="14398" t="19302"/>
          <a:stretch/>
        </p:blipFill>
        <p:spPr>
          <a:xfrm>
            <a:off x="0" y="0"/>
            <a:ext cx="4046078" cy="342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3">
  <p:cSld name="CUSTOM_1_1_1_1">
    <p:bg>
      <p:bgPr>
        <a:solidFill>
          <a:srgbClr val="F0F0E9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t="12764" b="19767"/>
          <a:stretch/>
        </p:blipFill>
        <p:spPr>
          <a:xfrm>
            <a:off x="2222263" y="416500"/>
            <a:ext cx="4699474" cy="23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/>
        </p:nvSpPr>
        <p:spPr>
          <a:xfrm>
            <a:off x="3116400" y="2751000"/>
            <a:ext cx="2911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1C1468"/>
                </a:solidFill>
                <a:latin typeface="Fredoka One"/>
                <a:ea typeface="Fredoka One"/>
                <a:cs typeface="Fredoka One"/>
                <a:sym typeface="Fredoka One"/>
              </a:rPr>
              <a:t>Weaviate</a:t>
            </a:r>
            <a:endParaRPr sz="4300">
              <a:solidFill>
                <a:srgbClr val="1C1468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72" name="Google Shape;72;p17"/>
          <p:cNvSpPr txBox="1"/>
          <p:nvPr/>
        </p:nvSpPr>
        <p:spPr>
          <a:xfrm>
            <a:off x="1659150" y="3521400"/>
            <a:ext cx="5825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AI Native Vector Database</a:t>
            </a:r>
            <a:endParaRPr sz="2700">
              <a:solidFill>
                <a:srgbClr val="1C1468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-light 2">
  <p:cSld name="BLANK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lvl="2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lvl="3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lvl="4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lvl="5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lvl="6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lvl="7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lvl="8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0" y="0"/>
            <a:ext cx="4575300" cy="5143500"/>
          </a:xfrm>
          <a:prstGeom prst="rect">
            <a:avLst/>
          </a:prstGeom>
          <a:solidFill>
            <a:srgbClr val="122742"/>
          </a:solidFill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1"/>
          </p:nvPr>
        </p:nvSpPr>
        <p:spPr>
          <a:xfrm>
            <a:off x="4983970" y="1541888"/>
            <a:ext cx="3804600" cy="30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A0170"/>
              </a:buClr>
              <a:buSzPts val="1400"/>
              <a:buChar char="●"/>
              <a:defRPr sz="1400">
                <a:solidFill>
                  <a:srgbClr val="304A6C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A0170"/>
              </a:buClr>
              <a:buSzPts val="1400"/>
              <a:buChar char="○"/>
              <a:defRPr sz="1400">
                <a:solidFill>
                  <a:srgbClr val="304A6C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A0170"/>
              </a:buClr>
              <a:buSzPts val="1400"/>
              <a:buChar char="■"/>
              <a:defRPr sz="1400">
                <a:solidFill>
                  <a:srgbClr val="304A6C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●"/>
              <a:defRPr sz="1400">
                <a:solidFill>
                  <a:srgbClr val="304A6C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○"/>
              <a:defRPr sz="1400">
                <a:solidFill>
                  <a:srgbClr val="304A6C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■"/>
              <a:defRPr sz="1400">
                <a:solidFill>
                  <a:srgbClr val="304A6C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●"/>
              <a:defRPr sz="1400">
                <a:solidFill>
                  <a:srgbClr val="304A6C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○"/>
              <a:defRPr sz="1400">
                <a:solidFill>
                  <a:srgbClr val="304A6C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1400"/>
              <a:buChar char="■"/>
              <a:defRPr sz="1400">
                <a:solidFill>
                  <a:srgbClr val="304A6C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2"/>
          </p:nvPr>
        </p:nvSpPr>
        <p:spPr>
          <a:xfrm>
            <a:off x="5027816" y="544125"/>
            <a:ext cx="36027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04A6C"/>
              </a:buClr>
              <a:buSzPts val="2300"/>
              <a:buNone/>
              <a:defRPr sz="2300" b="1">
                <a:solidFill>
                  <a:srgbClr val="304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3"/>
          </p:nvPr>
        </p:nvSpPr>
        <p:spPr>
          <a:xfrm>
            <a:off x="271238" y="530063"/>
            <a:ext cx="36027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4"/>
          </p:nvPr>
        </p:nvSpPr>
        <p:spPr>
          <a:xfrm>
            <a:off x="368049" y="1574231"/>
            <a:ext cx="3505800" cy="23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38D61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38D61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38D61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86" name="Google Shape;8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41925" y="4656525"/>
            <a:ext cx="460150" cy="2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- title 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87" y="4597300"/>
            <a:ext cx="614441" cy="371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 1">
  <p:cSld name="TITLE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 descr="Google Shape;3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4586" y="4597300"/>
            <a:ext cx="614827" cy="3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869300" y="1273899"/>
            <a:ext cx="4506000" cy="11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lnSpcReduction="20000"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-dark-blue 2 1">
  <p:cSld name="CUSTOM_2_2">
    <p:bg>
      <p:bgPr>
        <a:solidFill>
          <a:srgbClr val="1C1468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4" descr="cloud-right.png"/>
          <p:cNvPicPr preferRelativeResize="0"/>
          <p:nvPr/>
        </p:nvPicPr>
        <p:blipFill rotWithShape="1">
          <a:blip r:embed="rId3">
            <a:alphaModFix/>
          </a:blip>
          <a:srcRect r="10514" b="4662"/>
          <a:stretch/>
        </p:blipFill>
        <p:spPr>
          <a:xfrm>
            <a:off x="5624025" y="873400"/>
            <a:ext cx="3519975" cy="427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4" descr="cloud-left 2.png"/>
          <p:cNvPicPr preferRelativeResize="0"/>
          <p:nvPr/>
        </p:nvPicPr>
        <p:blipFill rotWithShape="1">
          <a:blip r:embed="rId4">
            <a:alphaModFix/>
          </a:blip>
          <a:srcRect l="14398" t="19302"/>
          <a:stretch/>
        </p:blipFill>
        <p:spPr>
          <a:xfrm>
            <a:off x="0" y="0"/>
            <a:ext cx="4046078" cy="342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482750" y="1664600"/>
            <a:ext cx="4506000" cy="11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 b="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title" idx="2"/>
          </p:nvPr>
        </p:nvSpPr>
        <p:spPr>
          <a:xfrm>
            <a:off x="482750" y="2891100"/>
            <a:ext cx="539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iramit"/>
              <a:buNone/>
              <a:defRPr sz="24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82750" y="1664600"/>
            <a:ext cx="4506000" cy="11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us Jakarta Sans ExtraBold"/>
              <a:buNone/>
              <a:defRPr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egreya Sans ExtraBold"/>
              <a:buNone/>
              <a:defRPr sz="3600">
                <a:solidFill>
                  <a:schemeClr val="lt1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482750" y="2891100"/>
            <a:ext cx="539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iramit"/>
              <a:buNone/>
              <a:defRPr sz="24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iramit"/>
              <a:buNone/>
              <a:defRPr sz="360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>
            <a:endParaRPr/>
          </a:p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- blank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ight">
  <p:cSld name="TITLE_ONLY_1">
    <p:bg>
      <p:bgPr>
        <a:solidFill>
          <a:srgbClr val="EAEFE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 ExtraBold"/>
              <a:buNone/>
              <a:defRPr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light" type="title">
  <p:cSld name="TITLE">
    <p:bg>
      <p:bgPr>
        <a:solidFill>
          <a:srgbClr val="EAEFEF">
            <a:alpha val="72940"/>
          </a:srgbClr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869300" y="1273900"/>
            <a:ext cx="4506000" cy="11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title" idx="2"/>
          </p:nvPr>
        </p:nvSpPr>
        <p:spPr>
          <a:xfrm>
            <a:off x="869300" y="2500400"/>
            <a:ext cx="539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400"/>
              <a:buFont typeface="Niramit"/>
              <a:buNone/>
              <a:defRPr sz="24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attern light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69300" y="1273900"/>
            <a:ext cx="4506000" cy="11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Alegreya Sans ExtraBold"/>
              <a:buNone/>
              <a:defRPr sz="3600">
                <a:solidFill>
                  <a:srgbClr val="1C1468"/>
                </a:solidFill>
                <a:latin typeface="Alegreya Sans ExtraBold"/>
                <a:ea typeface="Alegreya Sans ExtraBold"/>
                <a:cs typeface="Alegreya Sans ExtraBold"/>
                <a:sym typeface="Alegreya Sans ExtraBold"/>
              </a:defRPr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title" idx="2"/>
          </p:nvPr>
        </p:nvSpPr>
        <p:spPr>
          <a:xfrm>
            <a:off x="869300" y="2500400"/>
            <a:ext cx="539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400"/>
              <a:buFont typeface="Niramit"/>
              <a:buNone/>
              <a:defRPr sz="24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Niramit"/>
              <a:buNone/>
              <a:defRPr sz="3600" b="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message">
  <p:cSld name="TITLE_1_1">
    <p:bg>
      <p:bgPr>
        <a:solidFill>
          <a:srgbClr val="EAEFE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ctrTitle"/>
          </p:nvPr>
        </p:nvSpPr>
        <p:spPr>
          <a:xfrm>
            <a:off x="877950" y="866325"/>
            <a:ext cx="62556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4300"/>
              <a:buFont typeface="Plus Jakarta Sans ExtraBold"/>
              <a:buNone/>
              <a:defRPr sz="4300" b="0">
                <a:solidFill>
                  <a:srgbClr val="1C1468"/>
                </a:solidFill>
                <a:highlight>
                  <a:srgbClr val="C1EFAD"/>
                </a:highlight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884250" y="2484925"/>
            <a:ext cx="722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iramit"/>
              <a:buNone/>
              <a:defRPr sz="2800">
                <a:latin typeface="Niramit"/>
                <a:ea typeface="Niramit"/>
                <a:cs typeface="Niramit"/>
                <a:sym typeface="Niram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ur - light">
  <p:cSld name="BLANK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1pPr>
            <a:lvl2pPr lvl="1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2pPr>
            <a:lvl3pPr lvl="2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3pPr>
            <a:lvl4pPr lvl="3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4pPr>
            <a:lvl5pPr lvl="4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5pPr>
            <a:lvl6pPr lvl="5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6pPr>
            <a:lvl7pPr lvl="6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7pPr>
            <a:lvl8pPr lvl="7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8pPr>
            <a:lvl9pPr lvl="8" rtl="0">
              <a:buNone/>
              <a:defRPr>
                <a:solidFill>
                  <a:srgbClr val="FA017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10"/>
          <p:cNvSpPr/>
          <p:nvPr/>
        </p:nvSpPr>
        <p:spPr>
          <a:xfrm>
            <a:off x="4598625" y="0"/>
            <a:ext cx="4575300" cy="5143500"/>
          </a:xfrm>
          <a:prstGeom prst="rect">
            <a:avLst/>
          </a:prstGeom>
          <a:solidFill>
            <a:srgbClr val="EAEFEF"/>
          </a:solidFill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4983970" y="1541888"/>
            <a:ext cx="3804600" cy="30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 sz="14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ubTitle" idx="2"/>
          </p:nvPr>
        </p:nvSpPr>
        <p:spPr>
          <a:xfrm>
            <a:off x="5027816" y="544125"/>
            <a:ext cx="36027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 b="1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3"/>
          </p:nvPr>
        </p:nvSpPr>
        <p:spPr>
          <a:xfrm>
            <a:off x="271238" y="530063"/>
            <a:ext cx="36027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300"/>
              <a:buFont typeface="Plus Jakarta Sans"/>
              <a:buNone/>
              <a:defRPr sz="2300" b="1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Plus Jakarta Sans"/>
              <a:buNone/>
              <a:defRPr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4"/>
          </p:nvPr>
        </p:nvSpPr>
        <p:spPr>
          <a:xfrm>
            <a:off x="368049" y="1574231"/>
            <a:ext cx="3505800" cy="23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Font typeface="Niramit"/>
              <a:buChar char="●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87" y="4597300"/>
            <a:ext cx="614825" cy="3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-big-title" type="secHead">
  <p:cSld name="SECTION_HEADER">
    <p:bg>
      <p:bgPr>
        <a:solidFill>
          <a:srgbClr val="EAEFE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 b="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 b="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 b="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 b="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 b="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 b="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 b="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 b="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3600"/>
              <a:buFont typeface="Plus Jakarta Sans ExtraBold"/>
              <a:buNone/>
              <a:defRPr sz="3600" b="0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sz="2800" b="1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sz="2800" b="1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sz="2800" b="1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sz="2800" b="1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sz="2800" b="1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sz="2800" b="1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sz="2800" b="1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sz="2800" b="1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800"/>
              <a:buFont typeface="Plus Jakarta Sans"/>
              <a:buNone/>
              <a:defRPr sz="2800" b="1">
                <a:solidFill>
                  <a:srgbClr val="1C1468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800"/>
              <a:buFont typeface="Niramit"/>
              <a:buChar char="●"/>
              <a:defRPr sz="1800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●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○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400"/>
              <a:buFont typeface="Niramit"/>
              <a:buChar char="■"/>
              <a:defRPr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6" r:id="rId16"/>
    <p:sldLayoutId id="2147483667" r:id="rId17"/>
    <p:sldLayoutId id="2147483668" r:id="rId18"/>
    <p:sldLayoutId id="214748367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3"/>
          <p:cNvSpPr txBox="1">
            <a:spLocks noGrp="1"/>
          </p:cNvSpPr>
          <p:nvPr>
            <p:ph type="title"/>
          </p:nvPr>
        </p:nvSpPr>
        <p:spPr>
          <a:xfrm>
            <a:off x="400238" y="2664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 dirty="0">
                <a:solidFill>
                  <a:srgbClr val="39D611"/>
                </a:solidFill>
              </a:rPr>
              <a:t>vectors</a:t>
            </a:r>
            <a:r>
              <a:rPr lang="en" sz="3240" dirty="0"/>
              <a:t>, </a:t>
            </a:r>
            <a:r>
              <a:rPr lang="en" sz="3240" dirty="0">
                <a:solidFill>
                  <a:srgbClr val="39D611"/>
                </a:solidFill>
              </a:rPr>
              <a:t>vector</a:t>
            </a:r>
            <a:r>
              <a:rPr lang="en" sz="3240" dirty="0"/>
              <a:t> search</a:t>
            </a:r>
            <a:endParaRPr sz="324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40" dirty="0"/>
              <a:t> and </a:t>
            </a:r>
            <a:r>
              <a:rPr lang="en" sz="3240" dirty="0">
                <a:solidFill>
                  <a:srgbClr val="39D611"/>
                </a:solidFill>
              </a:rPr>
              <a:t>vector</a:t>
            </a:r>
            <a:r>
              <a:rPr lang="en" sz="3240" dirty="0"/>
              <a:t> databases.</a:t>
            </a:r>
            <a:endParaRPr sz="3240" dirty="0"/>
          </a:p>
        </p:txBody>
      </p:sp>
      <p:sp>
        <p:nvSpPr>
          <p:cNvPr id="400" name="Google Shape;400;p83"/>
          <p:cNvSpPr txBox="1">
            <a:spLocks noGrp="1"/>
          </p:cNvSpPr>
          <p:nvPr>
            <p:ph type="title"/>
          </p:nvPr>
        </p:nvSpPr>
        <p:spPr>
          <a:xfrm>
            <a:off x="223163" y="19067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40" b="0" dirty="0"/>
              <a:t>A Quick Intro to</a:t>
            </a:r>
            <a:endParaRPr sz="4040" b="0" dirty="0"/>
          </a:p>
        </p:txBody>
      </p:sp>
      <p:sp>
        <p:nvSpPr>
          <p:cNvPr id="401" name="Google Shape;401;p83"/>
          <p:cNvSpPr txBox="1">
            <a:spLocks noGrp="1"/>
          </p:cNvSpPr>
          <p:nvPr>
            <p:ph type="title"/>
          </p:nvPr>
        </p:nvSpPr>
        <p:spPr>
          <a:xfrm>
            <a:off x="311688" y="807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 dirty="0"/>
              <a:t>Part I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98"/>
          <p:cNvGrpSpPr/>
          <p:nvPr/>
        </p:nvGrpSpPr>
        <p:grpSpPr>
          <a:xfrm>
            <a:off x="4000211" y="2030986"/>
            <a:ext cx="1143567" cy="1081500"/>
            <a:chOff x="3320999" y="98099"/>
            <a:chExt cx="1143567" cy="1081500"/>
          </a:xfrm>
        </p:grpSpPr>
        <p:pic>
          <p:nvPicPr>
            <p:cNvPr id="520" name="Google Shape;520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98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name="adj" fmla="val 16667"/>
              </a:avLst>
            </a:prstGeom>
            <a:solidFill>
              <a:srgbClr val="39D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lang="en" sz="1300" b="1">
                  <a:solidFill>
                    <a:srgbClr val="1C1468"/>
                  </a:solidFill>
                </a:rPr>
                <a:t>model</a:t>
              </a:r>
              <a:endParaRPr sz="1300" b="1">
                <a:solidFill>
                  <a:srgbClr val="1C1468"/>
                </a:solidFill>
              </a:endParaRPr>
            </a:p>
          </p:txBody>
        </p:sp>
      </p:grpSp>
      <p:sp>
        <p:nvSpPr>
          <p:cNvPr id="522" name="Google Shape;522;p98"/>
          <p:cNvSpPr txBox="1"/>
          <p:nvPr/>
        </p:nvSpPr>
        <p:spPr>
          <a:xfrm>
            <a:off x="228100" y="1568988"/>
            <a:ext cx="3000000" cy="738900"/>
          </a:xfrm>
          <a:prstGeom prst="rect">
            <a:avLst/>
          </a:prstGeom>
          <a:noFill/>
          <a:ln w="9525" cap="flat" cmpd="sng">
            <a:solidFill>
              <a:srgbClr val="F0F0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“Fly</a:t>
            </a: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 with ExpensiveAir’s modern fleet of </a:t>
            </a: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airplanes</a:t>
            </a: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 to over 4 destinations. </a:t>
            </a: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Why do </a:t>
            </a: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you hesitate? Book now!”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523" name="Google Shape;523;p98"/>
          <p:cNvSpPr txBox="1"/>
          <p:nvPr/>
        </p:nvSpPr>
        <p:spPr>
          <a:xfrm>
            <a:off x="228100" y="2651050"/>
            <a:ext cx="3000000" cy="923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Airplane wings are shaped </a:t>
            </a: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to make air move faster over the top of the wing</a:t>
            </a: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. When air moves faster, the pressure of the air decreases.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524" name="Google Shape;524;p98"/>
          <p:cNvSpPr txBox="1">
            <a:spLocks noGrp="1"/>
          </p:cNvSpPr>
          <p:nvPr>
            <p:ph type="title" idx="4294967295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Embeddings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525" name="Google Shape;525;p98"/>
          <p:cNvCxnSpPr/>
          <p:nvPr/>
        </p:nvCxnSpPr>
        <p:spPr>
          <a:xfrm rot="10800000" flipH="1">
            <a:off x="3348675" y="2690400"/>
            <a:ext cx="599400" cy="345900"/>
          </a:xfrm>
          <a:prstGeom prst="straightConnector1">
            <a:avLst/>
          </a:prstGeom>
          <a:noFill/>
          <a:ln w="38100" cap="flat" cmpd="sng">
            <a:solidFill>
              <a:srgbClr val="38D61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98"/>
          <p:cNvCxnSpPr/>
          <p:nvPr/>
        </p:nvCxnSpPr>
        <p:spPr>
          <a:xfrm>
            <a:off x="5195900" y="2709700"/>
            <a:ext cx="604200" cy="348900"/>
          </a:xfrm>
          <a:prstGeom prst="straightConnector1">
            <a:avLst/>
          </a:prstGeom>
          <a:noFill/>
          <a:ln w="38100" cap="flat" cmpd="sng">
            <a:solidFill>
              <a:srgbClr val="38D61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" name="Google Shape;527;p98"/>
          <p:cNvSpPr txBox="1"/>
          <p:nvPr/>
        </p:nvSpPr>
        <p:spPr>
          <a:xfrm>
            <a:off x="5800100" y="25720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[ 0.26, 0.31, …, 0.12, 0.44 ]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528" name="Google Shape;528;p98"/>
          <p:cNvSpPr txBox="1"/>
          <p:nvPr/>
        </p:nvSpPr>
        <p:spPr>
          <a:xfrm>
            <a:off x="5805600" y="13977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[ 0.23, 0.45, …, 0.84, 0.23 ]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99"/>
          <p:cNvGrpSpPr/>
          <p:nvPr/>
        </p:nvGrpSpPr>
        <p:grpSpPr>
          <a:xfrm>
            <a:off x="4000211" y="2030986"/>
            <a:ext cx="1143567" cy="1081500"/>
            <a:chOff x="3320999" y="98099"/>
            <a:chExt cx="1143567" cy="1081500"/>
          </a:xfrm>
        </p:grpSpPr>
        <p:pic>
          <p:nvPicPr>
            <p:cNvPr id="534" name="Google Shape;534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99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name="adj" fmla="val 16667"/>
              </a:avLst>
            </a:prstGeom>
            <a:solidFill>
              <a:srgbClr val="39D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lang="en" sz="1300" b="1">
                  <a:solidFill>
                    <a:srgbClr val="1C1468"/>
                  </a:solidFill>
                </a:rPr>
                <a:t>model</a:t>
              </a:r>
              <a:endParaRPr sz="1300" b="1">
                <a:solidFill>
                  <a:srgbClr val="1C1468"/>
                </a:solidFill>
              </a:endParaRPr>
            </a:p>
          </p:txBody>
        </p:sp>
      </p:grpSp>
      <p:sp>
        <p:nvSpPr>
          <p:cNvPr id="536" name="Google Shape;536;p99"/>
          <p:cNvSpPr txBox="1"/>
          <p:nvPr/>
        </p:nvSpPr>
        <p:spPr>
          <a:xfrm>
            <a:off x="228100" y="1568988"/>
            <a:ext cx="3000000" cy="738900"/>
          </a:xfrm>
          <a:prstGeom prst="rect">
            <a:avLst/>
          </a:prstGeom>
          <a:noFill/>
          <a:ln w="9525" cap="flat" cmpd="sng">
            <a:solidFill>
              <a:srgbClr val="F0F0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“Fly</a:t>
            </a: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 with ExpensiveAir’s modern fleet of </a:t>
            </a: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airplanes</a:t>
            </a: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 to over 4 destinations. </a:t>
            </a: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Why do </a:t>
            </a: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you hesitate? Book now!”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537" name="Google Shape;537;p99"/>
          <p:cNvSpPr txBox="1"/>
          <p:nvPr/>
        </p:nvSpPr>
        <p:spPr>
          <a:xfrm>
            <a:off x="228100" y="2651050"/>
            <a:ext cx="3000000" cy="923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Airplane wings are shaped </a:t>
            </a: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to make air move faster over the top of the wing</a:t>
            </a: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. When air moves faster, the pressure of the air decreases.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538" name="Google Shape;538;p99"/>
          <p:cNvSpPr txBox="1">
            <a:spLocks noGrp="1"/>
          </p:cNvSpPr>
          <p:nvPr>
            <p:ph type="title" idx="4294967295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Embeddings</a:t>
            </a:r>
            <a:endParaRPr>
              <a:solidFill>
                <a:srgbClr val="F0F0E9"/>
              </a:solidFill>
            </a:endParaRPr>
          </a:p>
        </p:txBody>
      </p:sp>
      <p:sp>
        <p:nvSpPr>
          <p:cNvPr id="539" name="Google Shape;539;p99"/>
          <p:cNvSpPr txBox="1"/>
          <p:nvPr/>
        </p:nvSpPr>
        <p:spPr>
          <a:xfrm>
            <a:off x="5800100" y="25720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[ 0.26, 0.31, …, 0.12, 0.44 ]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540" name="Google Shape;540;p99"/>
          <p:cNvSpPr txBox="1"/>
          <p:nvPr/>
        </p:nvSpPr>
        <p:spPr>
          <a:xfrm>
            <a:off x="5805600" y="13977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[ 0.23, 0.45, …, 0.84, 0.23 ]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00"/>
          <p:cNvSpPr txBox="1">
            <a:spLocks noGrp="1"/>
          </p:cNvSpPr>
          <p:nvPr>
            <p:ph type="title" idx="4294967295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20">
                <a:solidFill>
                  <a:srgbClr val="F0F0E9"/>
                </a:solidFill>
              </a:rPr>
              <a:t>Vector Space</a:t>
            </a:r>
            <a:endParaRPr sz="2520">
              <a:solidFill>
                <a:srgbClr val="F0F0E9"/>
              </a:solidFill>
            </a:endParaRPr>
          </a:p>
        </p:txBody>
      </p:sp>
      <p:grpSp>
        <p:nvGrpSpPr>
          <p:cNvPr id="546" name="Google Shape;546;p100"/>
          <p:cNvGrpSpPr/>
          <p:nvPr/>
        </p:nvGrpSpPr>
        <p:grpSpPr>
          <a:xfrm>
            <a:off x="5800100" y="1397700"/>
            <a:ext cx="3191500" cy="2255800"/>
            <a:chOff x="5800100" y="1397700"/>
            <a:chExt cx="3191500" cy="2255800"/>
          </a:xfrm>
        </p:grpSpPr>
        <p:sp>
          <p:nvSpPr>
            <p:cNvPr id="547" name="Google Shape;547;p100"/>
            <p:cNvSpPr txBox="1"/>
            <p:nvPr/>
          </p:nvSpPr>
          <p:spPr>
            <a:xfrm>
              <a:off x="5800100" y="2572000"/>
              <a:ext cx="3186000" cy="10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Niramit"/>
                  <a:ea typeface="Niramit"/>
                  <a:cs typeface="Niramit"/>
                  <a:sym typeface="Niramit"/>
                </a:rPr>
                <a:t>[ 0.26, 0.31, …, 0.12, 0.44 ]</a:t>
              </a:r>
              <a:endParaRPr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endParaRPr>
            </a:p>
          </p:txBody>
        </p:sp>
        <p:sp>
          <p:nvSpPr>
            <p:cNvPr id="548" name="Google Shape;548;p100"/>
            <p:cNvSpPr txBox="1"/>
            <p:nvPr/>
          </p:nvSpPr>
          <p:spPr>
            <a:xfrm>
              <a:off x="5805600" y="1397700"/>
              <a:ext cx="3186000" cy="10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rm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>
                  <a:solidFill>
                    <a:schemeClr val="accent2"/>
                  </a:solidFill>
                  <a:latin typeface="Niramit"/>
                  <a:ea typeface="Niramit"/>
                  <a:cs typeface="Niramit"/>
                  <a:sym typeface="Niramit"/>
                </a:rPr>
                <a:t>[ 0.23, 0.45, …, 0.84, 0.23 ]</a:t>
              </a:r>
              <a:endParaRPr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endParaRPr>
            </a:p>
          </p:txBody>
        </p:sp>
      </p:grpSp>
      <p:pic>
        <p:nvPicPr>
          <p:cNvPr id="549" name="Google Shape;549;p100"/>
          <p:cNvPicPr preferRelativeResize="0"/>
          <p:nvPr/>
        </p:nvPicPr>
        <p:blipFill rotWithShape="1">
          <a:blip r:embed="rId3">
            <a:alphaModFix/>
          </a:blip>
          <a:srcRect l="30572" r="3369"/>
          <a:stretch/>
        </p:blipFill>
        <p:spPr>
          <a:xfrm>
            <a:off x="4685872" y="1103525"/>
            <a:ext cx="4458127" cy="3672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101"/>
          <p:cNvGrpSpPr/>
          <p:nvPr/>
        </p:nvGrpSpPr>
        <p:grpSpPr>
          <a:xfrm>
            <a:off x="1714224" y="2068774"/>
            <a:ext cx="1143567" cy="1081500"/>
            <a:chOff x="3320999" y="98099"/>
            <a:chExt cx="1143567" cy="1081500"/>
          </a:xfrm>
        </p:grpSpPr>
        <p:pic>
          <p:nvPicPr>
            <p:cNvPr id="555" name="Google Shape;555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101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name="adj" fmla="val 16667"/>
              </a:avLst>
            </a:prstGeom>
            <a:solidFill>
              <a:srgbClr val="39D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lang="en" sz="1300" b="1">
                  <a:solidFill>
                    <a:srgbClr val="1C1468"/>
                  </a:solidFill>
                </a:rPr>
                <a:t>model</a:t>
              </a:r>
              <a:endParaRPr sz="1300" b="1">
                <a:solidFill>
                  <a:srgbClr val="1C1468"/>
                </a:solidFill>
              </a:endParaRPr>
            </a:p>
          </p:txBody>
        </p:sp>
      </p:grpSp>
      <p:sp>
        <p:nvSpPr>
          <p:cNvPr id="557" name="Google Shape;557;p101"/>
          <p:cNvSpPr txBox="1">
            <a:spLocks noGrp="1"/>
          </p:cNvSpPr>
          <p:nvPr>
            <p:ph type="title" idx="4294967295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Search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558" name="Google Shape;558;p101"/>
          <p:cNvCxnSpPr/>
          <p:nvPr/>
        </p:nvCxnSpPr>
        <p:spPr>
          <a:xfrm>
            <a:off x="2285988" y="1484463"/>
            <a:ext cx="0" cy="432000"/>
          </a:xfrm>
          <a:prstGeom prst="straightConnector1">
            <a:avLst/>
          </a:prstGeom>
          <a:noFill/>
          <a:ln w="38100" cap="flat" cmpd="sng">
            <a:solidFill>
              <a:srgbClr val="FA017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9" name="Google Shape;559;p101"/>
          <p:cNvPicPr preferRelativeResize="0"/>
          <p:nvPr/>
        </p:nvPicPr>
        <p:blipFill rotWithShape="1">
          <a:blip r:embed="rId4">
            <a:alphaModFix/>
          </a:blip>
          <a:srcRect l="30572" r="3369"/>
          <a:stretch/>
        </p:blipFill>
        <p:spPr>
          <a:xfrm>
            <a:off x="4685872" y="1103525"/>
            <a:ext cx="4458127" cy="36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01"/>
          <p:cNvSpPr txBox="1"/>
          <p:nvPr/>
        </p:nvSpPr>
        <p:spPr>
          <a:xfrm>
            <a:off x="1252200" y="962875"/>
            <a:ext cx="2067600" cy="36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Why do airplanes fly?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02"/>
          <p:cNvGrpSpPr/>
          <p:nvPr/>
        </p:nvGrpSpPr>
        <p:grpSpPr>
          <a:xfrm>
            <a:off x="1714224" y="2068774"/>
            <a:ext cx="1143567" cy="1081500"/>
            <a:chOff x="3320999" y="98099"/>
            <a:chExt cx="1143567" cy="1081500"/>
          </a:xfrm>
        </p:grpSpPr>
        <p:pic>
          <p:nvPicPr>
            <p:cNvPr id="566" name="Google Shape;566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102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name="adj" fmla="val 16667"/>
              </a:avLst>
            </a:prstGeom>
            <a:solidFill>
              <a:srgbClr val="39D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lang="en" sz="1300" b="1">
                  <a:solidFill>
                    <a:srgbClr val="1C1468"/>
                  </a:solidFill>
                </a:rPr>
                <a:t>model</a:t>
              </a:r>
              <a:endParaRPr sz="1300" b="1">
                <a:solidFill>
                  <a:srgbClr val="1C1468"/>
                </a:solidFill>
              </a:endParaRPr>
            </a:p>
          </p:txBody>
        </p:sp>
      </p:grpSp>
      <p:sp>
        <p:nvSpPr>
          <p:cNvPr id="568" name="Google Shape;568;p102"/>
          <p:cNvSpPr txBox="1">
            <a:spLocks noGrp="1"/>
          </p:cNvSpPr>
          <p:nvPr>
            <p:ph type="title" idx="4294967295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Search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569" name="Google Shape;569;p102"/>
          <p:cNvCxnSpPr/>
          <p:nvPr/>
        </p:nvCxnSpPr>
        <p:spPr>
          <a:xfrm>
            <a:off x="2285988" y="1484463"/>
            <a:ext cx="0" cy="432000"/>
          </a:xfrm>
          <a:prstGeom prst="straightConnector1">
            <a:avLst/>
          </a:prstGeom>
          <a:noFill/>
          <a:ln w="38100" cap="flat" cmpd="sng">
            <a:solidFill>
              <a:srgbClr val="FA017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70" name="Google Shape;570;p102"/>
          <p:cNvPicPr preferRelativeResize="0"/>
          <p:nvPr/>
        </p:nvPicPr>
        <p:blipFill rotWithShape="1">
          <a:blip r:embed="rId4">
            <a:alphaModFix/>
          </a:blip>
          <a:srcRect l="30572" r="3369"/>
          <a:stretch/>
        </p:blipFill>
        <p:spPr>
          <a:xfrm>
            <a:off x="4685872" y="1103525"/>
            <a:ext cx="4458127" cy="36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102"/>
          <p:cNvSpPr txBox="1"/>
          <p:nvPr/>
        </p:nvSpPr>
        <p:spPr>
          <a:xfrm>
            <a:off x="1252200" y="962875"/>
            <a:ext cx="2067600" cy="36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Why do airplanes fly?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572" name="Google Shape;572;p102"/>
          <p:cNvCxnSpPr/>
          <p:nvPr/>
        </p:nvCxnSpPr>
        <p:spPr>
          <a:xfrm>
            <a:off x="2286000" y="3302563"/>
            <a:ext cx="0" cy="432000"/>
          </a:xfrm>
          <a:prstGeom prst="straightConnector1">
            <a:avLst/>
          </a:prstGeom>
          <a:noFill/>
          <a:ln w="38100" cap="flat" cmpd="sng">
            <a:solidFill>
              <a:srgbClr val="FA017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3" name="Google Shape;573;p102"/>
          <p:cNvSpPr txBox="1"/>
          <p:nvPr/>
        </p:nvSpPr>
        <p:spPr>
          <a:xfrm>
            <a:off x="693012" y="3428325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[ 0.24, 0.36, …, 0.16, 0.46 ]</a:t>
            </a:r>
            <a:endParaRPr sz="18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103"/>
          <p:cNvGrpSpPr/>
          <p:nvPr/>
        </p:nvGrpSpPr>
        <p:grpSpPr>
          <a:xfrm>
            <a:off x="1714224" y="2068774"/>
            <a:ext cx="1143567" cy="1081500"/>
            <a:chOff x="3320999" y="98099"/>
            <a:chExt cx="1143567" cy="1081500"/>
          </a:xfrm>
        </p:grpSpPr>
        <p:pic>
          <p:nvPicPr>
            <p:cNvPr id="579" name="Google Shape;579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" name="Google Shape;580;p103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name="adj" fmla="val 16667"/>
              </a:avLst>
            </a:prstGeom>
            <a:solidFill>
              <a:srgbClr val="39D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lang="en" sz="1300" b="1">
                  <a:solidFill>
                    <a:srgbClr val="1C1468"/>
                  </a:solidFill>
                </a:rPr>
                <a:t>model</a:t>
              </a:r>
              <a:endParaRPr sz="1300" b="1">
                <a:solidFill>
                  <a:srgbClr val="1C1468"/>
                </a:solidFill>
              </a:endParaRPr>
            </a:p>
          </p:txBody>
        </p:sp>
      </p:grpSp>
      <p:sp>
        <p:nvSpPr>
          <p:cNvPr id="581" name="Google Shape;581;p103"/>
          <p:cNvSpPr txBox="1">
            <a:spLocks noGrp="1"/>
          </p:cNvSpPr>
          <p:nvPr>
            <p:ph type="title" idx="4294967295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Search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582" name="Google Shape;582;p103"/>
          <p:cNvCxnSpPr/>
          <p:nvPr/>
        </p:nvCxnSpPr>
        <p:spPr>
          <a:xfrm>
            <a:off x="2285988" y="1484463"/>
            <a:ext cx="0" cy="432000"/>
          </a:xfrm>
          <a:prstGeom prst="straightConnector1">
            <a:avLst/>
          </a:prstGeom>
          <a:noFill/>
          <a:ln w="38100" cap="flat" cmpd="sng">
            <a:solidFill>
              <a:srgbClr val="FA017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83" name="Google Shape;583;p103"/>
          <p:cNvPicPr preferRelativeResize="0"/>
          <p:nvPr/>
        </p:nvPicPr>
        <p:blipFill rotWithShape="1">
          <a:blip r:embed="rId4">
            <a:alphaModFix/>
          </a:blip>
          <a:srcRect l="30572" r="3369"/>
          <a:stretch/>
        </p:blipFill>
        <p:spPr>
          <a:xfrm>
            <a:off x="4685872" y="1103525"/>
            <a:ext cx="4458127" cy="36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03"/>
          <p:cNvSpPr txBox="1"/>
          <p:nvPr/>
        </p:nvSpPr>
        <p:spPr>
          <a:xfrm>
            <a:off x="1252200" y="962875"/>
            <a:ext cx="2067600" cy="36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Why do airplanes fly?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585" name="Google Shape;585;p103"/>
          <p:cNvCxnSpPr/>
          <p:nvPr/>
        </p:nvCxnSpPr>
        <p:spPr>
          <a:xfrm>
            <a:off x="2286000" y="3302563"/>
            <a:ext cx="0" cy="432000"/>
          </a:xfrm>
          <a:prstGeom prst="straightConnector1">
            <a:avLst/>
          </a:prstGeom>
          <a:noFill/>
          <a:ln w="38100" cap="flat" cmpd="sng">
            <a:solidFill>
              <a:srgbClr val="FA017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6" name="Google Shape;586;p103"/>
          <p:cNvSpPr txBox="1"/>
          <p:nvPr/>
        </p:nvSpPr>
        <p:spPr>
          <a:xfrm>
            <a:off x="693012" y="3428325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[ 0.24, 0.36, …, 0.16, 0.46 ]</a:t>
            </a:r>
            <a:endParaRPr sz="18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587" name="Google Shape;587;p103"/>
          <p:cNvCxnSpPr/>
          <p:nvPr/>
        </p:nvCxnSpPr>
        <p:spPr>
          <a:xfrm>
            <a:off x="3779837" y="3969075"/>
            <a:ext cx="2920500" cy="0"/>
          </a:xfrm>
          <a:prstGeom prst="straightConnector1">
            <a:avLst/>
          </a:prstGeom>
          <a:noFill/>
          <a:ln w="38100" cap="flat" cmpd="sng">
            <a:solidFill>
              <a:srgbClr val="FA017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8" name="Google Shape;588;p103"/>
          <p:cNvSpPr/>
          <p:nvPr/>
        </p:nvSpPr>
        <p:spPr>
          <a:xfrm>
            <a:off x="6721925" y="3804288"/>
            <a:ext cx="471000" cy="432000"/>
          </a:xfrm>
          <a:prstGeom prst="ellipse">
            <a:avLst/>
          </a:prstGeom>
          <a:noFill/>
          <a:ln w="9525" cap="flat" cmpd="sng">
            <a:solidFill>
              <a:srgbClr val="FA01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104"/>
          <p:cNvGrpSpPr/>
          <p:nvPr/>
        </p:nvGrpSpPr>
        <p:grpSpPr>
          <a:xfrm>
            <a:off x="1714224" y="2068774"/>
            <a:ext cx="1143567" cy="1081500"/>
            <a:chOff x="3320999" y="98099"/>
            <a:chExt cx="1143567" cy="1081500"/>
          </a:xfrm>
        </p:grpSpPr>
        <p:pic>
          <p:nvPicPr>
            <p:cNvPr id="594" name="Google Shape;594;p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Google Shape;595;p104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name="adj" fmla="val 16667"/>
              </a:avLst>
            </a:prstGeom>
            <a:solidFill>
              <a:srgbClr val="39D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lang="en" sz="1300" b="1">
                  <a:solidFill>
                    <a:srgbClr val="1C1468"/>
                  </a:solidFill>
                </a:rPr>
                <a:t>model</a:t>
              </a:r>
              <a:endParaRPr sz="1300" b="1">
                <a:solidFill>
                  <a:srgbClr val="1C1468"/>
                </a:solidFill>
              </a:endParaRPr>
            </a:p>
          </p:txBody>
        </p:sp>
      </p:grpSp>
      <p:sp>
        <p:nvSpPr>
          <p:cNvPr id="596" name="Google Shape;596;p104"/>
          <p:cNvSpPr txBox="1">
            <a:spLocks noGrp="1"/>
          </p:cNvSpPr>
          <p:nvPr>
            <p:ph type="title" idx="4294967295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Search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597" name="Google Shape;597;p104"/>
          <p:cNvCxnSpPr/>
          <p:nvPr/>
        </p:nvCxnSpPr>
        <p:spPr>
          <a:xfrm>
            <a:off x="2285988" y="1484463"/>
            <a:ext cx="0" cy="432000"/>
          </a:xfrm>
          <a:prstGeom prst="straightConnector1">
            <a:avLst/>
          </a:prstGeom>
          <a:noFill/>
          <a:ln w="38100" cap="flat" cmpd="sng">
            <a:solidFill>
              <a:srgbClr val="FA017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98" name="Google Shape;598;p104"/>
          <p:cNvPicPr preferRelativeResize="0"/>
          <p:nvPr/>
        </p:nvPicPr>
        <p:blipFill rotWithShape="1">
          <a:blip r:embed="rId4">
            <a:alphaModFix/>
          </a:blip>
          <a:srcRect l="30572" r="3369"/>
          <a:stretch/>
        </p:blipFill>
        <p:spPr>
          <a:xfrm>
            <a:off x="4685872" y="1103525"/>
            <a:ext cx="4458127" cy="367204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04"/>
          <p:cNvSpPr txBox="1"/>
          <p:nvPr/>
        </p:nvSpPr>
        <p:spPr>
          <a:xfrm>
            <a:off x="1252200" y="962875"/>
            <a:ext cx="2067600" cy="36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Why do airplanes fly?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600" name="Google Shape;600;p104"/>
          <p:cNvCxnSpPr/>
          <p:nvPr/>
        </p:nvCxnSpPr>
        <p:spPr>
          <a:xfrm>
            <a:off x="2286000" y="3302563"/>
            <a:ext cx="0" cy="432000"/>
          </a:xfrm>
          <a:prstGeom prst="straightConnector1">
            <a:avLst/>
          </a:prstGeom>
          <a:noFill/>
          <a:ln w="38100" cap="flat" cmpd="sng">
            <a:solidFill>
              <a:srgbClr val="FA017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1" name="Google Shape;601;p104"/>
          <p:cNvSpPr txBox="1"/>
          <p:nvPr/>
        </p:nvSpPr>
        <p:spPr>
          <a:xfrm>
            <a:off x="693012" y="3428325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[ 0.24, 0.36, …, 0.16, 0.46 ]</a:t>
            </a:r>
            <a:endParaRPr sz="18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602" name="Google Shape;602;p104"/>
          <p:cNvCxnSpPr/>
          <p:nvPr/>
        </p:nvCxnSpPr>
        <p:spPr>
          <a:xfrm>
            <a:off x="3779837" y="3969075"/>
            <a:ext cx="2920500" cy="0"/>
          </a:xfrm>
          <a:prstGeom prst="straightConnector1">
            <a:avLst/>
          </a:prstGeom>
          <a:noFill/>
          <a:ln w="38100" cap="flat" cmpd="sng">
            <a:solidFill>
              <a:srgbClr val="FA017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3" name="Google Shape;603;p104"/>
          <p:cNvSpPr/>
          <p:nvPr/>
        </p:nvSpPr>
        <p:spPr>
          <a:xfrm>
            <a:off x="6721925" y="3804288"/>
            <a:ext cx="471000" cy="432000"/>
          </a:xfrm>
          <a:prstGeom prst="ellipse">
            <a:avLst/>
          </a:prstGeom>
          <a:noFill/>
          <a:ln w="9525" cap="flat" cmpd="sng">
            <a:solidFill>
              <a:srgbClr val="FA01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04"/>
          <p:cNvSpPr txBox="1"/>
          <p:nvPr/>
        </p:nvSpPr>
        <p:spPr>
          <a:xfrm>
            <a:off x="894045" y="3963063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A0170"/>
                </a:solidFill>
                <a:latin typeface="Niramit"/>
                <a:ea typeface="Niramit"/>
                <a:cs typeface="Niramit"/>
                <a:sym typeface="Niramit"/>
              </a:rPr>
              <a:t>[ 0.26, 0.31, …, 0.12, 0.44 ]</a:t>
            </a:r>
            <a:br>
              <a:rPr lang="en" sz="1800">
                <a:solidFill>
                  <a:srgbClr val="FA0170"/>
                </a:solidFill>
                <a:latin typeface="Niramit"/>
                <a:ea typeface="Niramit"/>
                <a:cs typeface="Niramit"/>
                <a:sym typeface="Niramit"/>
              </a:rPr>
            </a:br>
            <a:r>
              <a:rPr lang="en" sz="1800">
                <a:solidFill>
                  <a:srgbClr val="FA0170"/>
                </a:solidFill>
                <a:latin typeface="Niramit"/>
                <a:ea typeface="Niramit"/>
                <a:cs typeface="Niramit"/>
                <a:sym typeface="Niramit"/>
              </a:rPr>
              <a:t>The NASA article</a:t>
            </a:r>
            <a:endParaRPr sz="1800">
              <a:solidFill>
                <a:srgbClr val="FA0170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605" name="Google Shape;605;p104"/>
          <p:cNvSpPr/>
          <p:nvPr/>
        </p:nvSpPr>
        <p:spPr>
          <a:xfrm>
            <a:off x="6947622" y="4072209"/>
            <a:ext cx="102600" cy="102600"/>
          </a:xfrm>
          <a:prstGeom prst="ellipse">
            <a:avLst/>
          </a:prstGeom>
          <a:solidFill>
            <a:srgbClr val="FA0170"/>
          </a:solidFill>
          <a:ln w="9525" cap="flat" cmpd="sng">
            <a:solidFill>
              <a:srgbClr val="FA01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6"/>
          <p:cNvSpPr txBox="1">
            <a:spLocks noGrp="1"/>
          </p:cNvSpPr>
          <p:nvPr>
            <p:ph type="title"/>
          </p:nvPr>
        </p:nvSpPr>
        <p:spPr>
          <a:xfrm>
            <a:off x="311688" y="807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/>
              <a:t>Part II</a:t>
            </a:r>
            <a:endParaRPr sz="4800"/>
          </a:p>
        </p:txBody>
      </p:sp>
      <p:sp>
        <p:nvSpPr>
          <p:cNvPr id="618" name="Google Shape;618;p106"/>
          <p:cNvSpPr txBox="1">
            <a:spLocks noGrp="1"/>
          </p:cNvSpPr>
          <p:nvPr>
            <p:ph type="title"/>
          </p:nvPr>
        </p:nvSpPr>
        <p:spPr>
          <a:xfrm>
            <a:off x="582600" y="1983600"/>
            <a:ext cx="7978800" cy="11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D611"/>
                </a:solidFill>
              </a:rPr>
              <a:t>Vector Databases</a:t>
            </a:r>
            <a:endParaRPr sz="3600" b="1">
              <a:solidFill>
                <a:srgbClr val="38D61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can handle alot </a:t>
            </a:r>
            <a:r>
              <a:rPr lang="en" sz="3600" b="1">
                <a:solidFill>
                  <a:schemeClr val="accent6"/>
                </a:solidFill>
              </a:rPr>
              <a:t>more than text!</a:t>
            </a:r>
            <a:endParaRPr sz="3600"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7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/>
              <a:t>Multimodal Embeddings</a:t>
            </a:r>
            <a:endParaRPr/>
          </a:p>
        </p:txBody>
      </p:sp>
      <p:sp>
        <p:nvSpPr>
          <p:cNvPr id="624" name="Google Shape;624;p10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625" name="Google Shape;625;p107"/>
          <p:cNvSpPr/>
          <p:nvPr/>
        </p:nvSpPr>
        <p:spPr>
          <a:xfrm>
            <a:off x="3711475" y="1038650"/>
            <a:ext cx="1698000" cy="3980400"/>
          </a:xfrm>
          <a:prstGeom prst="rect">
            <a:avLst/>
          </a:prstGeom>
          <a:solidFill>
            <a:srgbClr val="39D611"/>
          </a:solidFill>
          <a:ln w="25400" cap="flat" cmpd="sng">
            <a:solidFill>
              <a:srgbClr val="38D6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1468"/>
              </a:solidFill>
            </a:endParaRPr>
          </a:p>
        </p:txBody>
      </p:sp>
      <p:sp>
        <p:nvSpPr>
          <p:cNvPr id="626" name="Google Shape;626;p107"/>
          <p:cNvSpPr/>
          <p:nvPr/>
        </p:nvSpPr>
        <p:spPr>
          <a:xfrm>
            <a:off x="3870599" y="1083413"/>
            <a:ext cx="1402800" cy="720000"/>
          </a:xfrm>
          <a:prstGeom prst="rect">
            <a:avLst/>
          </a:prstGeom>
          <a:solidFill>
            <a:srgbClr val="D5E7E5"/>
          </a:solidFill>
          <a:ln w="25400" cap="flat" cmpd="sng">
            <a:solidFill>
              <a:srgbClr val="38D6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500"/>
              <a:buFont typeface="Niramit Light"/>
              <a:buNone/>
            </a:pPr>
            <a:r>
              <a:rPr lang="en" b="1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rPr>
              <a:t>Text Encoder</a:t>
            </a:r>
            <a:endParaRPr b="1">
              <a:solidFill>
                <a:srgbClr val="1C1468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627" name="Google Shape;627;p107"/>
          <p:cNvSpPr/>
          <p:nvPr/>
        </p:nvSpPr>
        <p:spPr>
          <a:xfrm>
            <a:off x="3870599" y="2061057"/>
            <a:ext cx="1402800" cy="720000"/>
          </a:xfrm>
          <a:prstGeom prst="rect">
            <a:avLst/>
          </a:prstGeom>
          <a:solidFill>
            <a:srgbClr val="D5E7E5"/>
          </a:solidFill>
          <a:ln w="25400" cap="flat" cmpd="sng">
            <a:solidFill>
              <a:srgbClr val="38D6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rPr>
              <a:t>Image Encoder</a:t>
            </a:r>
            <a:endParaRPr b="1">
              <a:solidFill>
                <a:srgbClr val="1C1468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628" name="Google Shape;628;p107"/>
          <p:cNvSpPr/>
          <p:nvPr/>
        </p:nvSpPr>
        <p:spPr>
          <a:xfrm>
            <a:off x="3870599" y="3127857"/>
            <a:ext cx="1402800" cy="720000"/>
          </a:xfrm>
          <a:prstGeom prst="rect">
            <a:avLst/>
          </a:prstGeom>
          <a:solidFill>
            <a:srgbClr val="D5E7E5"/>
          </a:solidFill>
          <a:ln w="25400" cap="flat" cmpd="sng">
            <a:solidFill>
              <a:srgbClr val="38D6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rPr>
              <a:t>Audio Encoder</a:t>
            </a:r>
            <a:endParaRPr b="1">
              <a:solidFill>
                <a:srgbClr val="1C1468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grpSp>
        <p:nvGrpSpPr>
          <p:cNvPr id="629" name="Google Shape;629;p107"/>
          <p:cNvGrpSpPr/>
          <p:nvPr/>
        </p:nvGrpSpPr>
        <p:grpSpPr>
          <a:xfrm>
            <a:off x="226044" y="1129026"/>
            <a:ext cx="3265958" cy="3719960"/>
            <a:chOff x="226044" y="1129026"/>
            <a:chExt cx="3265958" cy="3719960"/>
          </a:xfrm>
        </p:grpSpPr>
        <p:sp>
          <p:nvSpPr>
            <p:cNvPr id="630" name="Google Shape;630;p107"/>
            <p:cNvSpPr txBox="1"/>
            <p:nvPr/>
          </p:nvSpPr>
          <p:spPr>
            <a:xfrm>
              <a:off x="226044" y="1129026"/>
              <a:ext cx="2389500" cy="6288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468"/>
                </a:buClr>
                <a:buSzPts val="1900"/>
                <a:buFont typeface="Niramit Light"/>
                <a:buNone/>
              </a:pPr>
              <a:r>
                <a:rPr lang="en" sz="1900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The lion is the king of the savannas.</a:t>
              </a:r>
              <a:endParaRPr>
                <a:latin typeface="Niramit"/>
                <a:ea typeface="Niramit"/>
                <a:cs typeface="Niramit"/>
                <a:sym typeface="Niramit"/>
              </a:endParaRPr>
            </a:p>
          </p:txBody>
        </p:sp>
        <p:cxnSp>
          <p:nvCxnSpPr>
            <p:cNvPr id="631" name="Google Shape;631;p107"/>
            <p:cNvCxnSpPr/>
            <p:nvPr/>
          </p:nvCxnSpPr>
          <p:spPr>
            <a:xfrm>
              <a:off x="2669102" y="1470339"/>
              <a:ext cx="822900" cy="0"/>
            </a:xfrm>
            <a:prstGeom prst="straightConnector1">
              <a:avLst/>
            </a:prstGeom>
            <a:noFill/>
            <a:ln w="25400" cap="flat" cmpd="sng">
              <a:solidFill>
                <a:srgbClr val="30496C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632" name="Google Shape;632;p107"/>
            <p:cNvCxnSpPr/>
            <p:nvPr/>
          </p:nvCxnSpPr>
          <p:spPr>
            <a:xfrm>
              <a:off x="2669102" y="2421058"/>
              <a:ext cx="822900" cy="0"/>
            </a:xfrm>
            <a:prstGeom prst="straightConnector1">
              <a:avLst/>
            </a:prstGeom>
            <a:noFill/>
            <a:ln w="25400" cap="flat" cmpd="sng">
              <a:solidFill>
                <a:srgbClr val="30496C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50"/>
                </a:srgbClr>
              </a:outerShdw>
            </a:effectLst>
          </p:spPr>
        </p:cxnSp>
        <p:pic>
          <p:nvPicPr>
            <p:cNvPr id="633" name="Google Shape;633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5825" y="1849750"/>
              <a:ext cx="1142600" cy="114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9350" y="4084911"/>
              <a:ext cx="1354125" cy="7640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35" name="Google Shape;635;p107"/>
            <p:cNvCxnSpPr/>
            <p:nvPr/>
          </p:nvCxnSpPr>
          <p:spPr>
            <a:xfrm>
              <a:off x="2669102" y="3487858"/>
              <a:ext cx="822900" cy="0"/>
            </a:xfrm>
            <a:prstGeom prst="straightConnector1">
              <a:avLst/>
            </a:prstGeom>
            <a:noFill/>
            <a:ln w="25400" cap="flat" cmpd="sng">
              <a:solidFill>
                <a:srgbClr val="30496C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50"/>
                </a:srgbClr>
              </a:outerShdw>
            </a:effectLst>
          </p:spPr>
        </p:cxnSp>
        <p:pic>
          <p:nvPicPr>
            <p:cNvPr id="636" name="Google Shape;636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2350" y="3105812"/>
              <a:ext cx="1528150" cy="7640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37" name="Google Shape;637;p107"/>
            <p:cNvCxnSpPr/>
            <p:nvPr/>
          </p:nvCxnSpPr>
          <p:spPr>
            <a:xfrm>
              <a:off x="2669102" y="4478458"/>
              <a:ext cx="822900" cy="0"/>
            </a:xfrm>
            <a:prstGeom prst="straightConnector1">
              <a:avLst/>
            </a:prstGeom>
            <a:noFill/>
            <a:ln w="25400" cap="flat" cmpd="sng">
              <a:solidFill>
                <a:srgbClr val="30496C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grpSp>
        <p:nvGrpSpPr>
          <p:cNvPr id="638" name="Google Shape;638;p107"/>
          <p:cNvGrpSpPr/>
          <p:nvPr/>
        </p:nvGrpSpPr>
        <p:grpSpPr>
          <a:xfrm>
            <a:off x="5495821" y="1343339"/>
            <a:ext cx="3151990" cy="3504619"/>
            <a:chOff x="5495821" y="1343339"/>
            <a:chExt cx="3151990" cy="3504619"/>
          </a:xfrm>
        </p:grpSpPr>
        <p:sp>
          <p:nvSpPr>
            <p:cNvPr id="639" name="Google Shape;639;p107"/>
            <p:cNvSpPr txBox="1"/>
            <p:nvPr/>
          </p:nvSpPr>
          <p:spPr>
            <a:xfrm>
              <a:off x="6528311" y="2294058"/>
              <a:ext cx="21195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468"/>
                </a:buClr>
                <a:buSzPts val="1500"/>
                <a:buFont typeface="Niramit Light"/>
                <a:buNone/>
              </a:pP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[-0.12, 0.03, 0.14, …, 0.52]</a:t>
              </a:r>
              <a:endParaRPr/>
            </a:p>
          </p:txBody>
        </p:sp>
        <p:sp>
          <p:nvSpPr>
            <p:cNvPr id="640" name="Google Shape;640;p107"/>
            <p:cNvSpPr txBox="1"/>
            <p:nvPr/>
          </p:nvSpPr>
          <p:spPr>
            <a:xfrm>
              <a:off x="6528310" y="1343339"/>
              <a:ext cx="21189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468"/>
                </a:buClr>
                <a:buSzPts val="1500"/>
                <a:buFont typeface="Niramit Light"/>
                <a:buNone/>
              </a:pP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[-0.10, 0.02, 0.14, …, 0.48]</a:t>
              </a:r>
              <a:endParaRPr/>
            </a:p>
          </p:txBody>
        </p:sp>
        <p:cxnSp>
          <p:nvCxnSpPr>
            <p:cNvPr id="641" name="Google Shape;641;p107"/>
            <p:cNvCxnSpPr/>
            <p:nvPr/>
          </p:nvCxnSpPr>
          <p:spPr>
            <a:xfrm>
              <a:off x="5495821" y="1470339"/>
              <a:ext cx="822900" cy="0"/>
            </a:xfrm>
            <a:prstGeom prst="straightConnector1">
              <a:avLst/>
            </a:prstGeom>
            <a:noFill/>
            <a:ln w="25400" cap="flat" cmpd="sng">
              <a:solidFill>
                <a:srgbClr val="30496C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642" name="Google Shape;642;p107"/>
            <p:cNvCxnSpPr/>
            <p:nvPr/>
          </p:nvCxnSpPr>
          <p:spPr>
            <a:xfrm>
              <a:off x="5495821" y="2421058"/>
              <a:ext cx="822900" cy="0"/>
            </a:xfrm>
            <a:prstGeom prst="straightConnector1">
              <a:avLst/>
            </a:prstGeom>
            <a:noFill/>
            <a:ln w="25400" cap="flat" cmpd="sng">
              <a:solidFill>
                <a:srgbClr val="30496C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643" name="Google Shape;643;p107"/>
            <p:cNvSpPr txBox="1"/>
            <p:nvPr/>
          </p:nvSpPr>
          <p:spPr>
            <a:xfrm>
              <a:off x="6528311" y="3360858"/>
              <a:ext cx="21195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468"/>
                </a:buClr>
                <a:buSzPts val="1500"/>
                <a:buFont typeface="Niramit Light"/>
                <a:buNone/>
              </a:pP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[-0.1</a:t>
              </a:r>
              <a:r>
                <a:rPr lang="en" sz="1500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1</a:t>
              </a: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, 0.0</a:t>
              </a:r>
              <a:r>
                <a:rPr lang="en" sz="1500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1</a:t>
              </a: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, 0.1</a:t>
              </a:r>
              <a:r>
                <a:rPr lang="en" sz="1500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5</a:t>
              </a: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, …, 0.5</a:t>
              </a:r>
              <a:r>
                <a:rPr lang="en" sz="1500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5</a:t>
              </a: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]</a:t>
              </a:r>
              <a:endParaRPr/>
            </a:p>
          </p:txBody>
        </p:sp>
        <p:cxnSp>
          <p:nvCxnSpPr>
            <p:cNvPr id="644" name="Google Shape;644;p107"/>
            <p:cNvCxnSpPr/>
            <p:nvPr/>
          </p:nvCxnSpPr>
          <p:spPr>
            <a:xfrm>
              <a:off x="5495821" y="3487858"/>
              <a:ext cx="822900" cy="0"/>
            </a:xfrm>
            <a:prstGeom prst="straightConnector1">
              <a:avLst/>
            </a:prstGeom>
            <a:noFill/>
            <a:ln w="25400" cap="flat" cmpd="sng">
              <a:solidFill>
                <a:srgbClr val="30496C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645" name="Google Shape;645;p107"/>
            <p:cNvSpPr txBox="1"/>
            <p:nvPr/>
          </p:nvSpPr>
          <p:spPr>
            <a:xfrm>
              <a:off x="6528311" y="4351458"/>
              <a:ext cx="21195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468"/>
                </a:buClr>
                <a:buSzPts val="1500"/>
                <a:buFont typeface="Niramit Light"/>
                <a:buNone/>
              </a:pP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[-0.</a:t>
              </a:r>
              <a:r>
                <a:rPr lang="en" sz="1500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21</a:t>
              </a: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, 0.0</a:t>
              </a:r>
              <a:r>
                <a:rPr lang="en" sz="1500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5</a:t>
              </a: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, 0.1</a:t>
              </a:r>
              <a:r>
                <a:rPr lang="en" sz="1500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7</a:t>
              </a: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, …, 0.5</a:t>
              </a:r>
              <a:r>
                <a:rPr lang="en" sz="1500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9</a:t>
              </a:r>
              <a:r>
                <a:rPr lang="en" sz="1500" b="0" i="0" u="none" strike="noStrike" cap="none">
                  <a:solidFill>
                    <a:srgbClr val="1C1468"/>
                  </a:solidFill>
                  <a:latin typeface="Niramit Light"/>
                  <a:ea typeface="Niramit Light"/>
                  <a:cs typeface="Niramit Light"/>
                  <a:sym typeface="Niramit Light"/>
                </a:rPr>
                <a:t>]</a:t>
              </a:r>
              <a:endParaRPr/>
            </a:p>
          </p:txBody>
        </p:sp>
        <p:cxnSp>
          <p:nvCxnSpPr>
            <p:cNvPr id="646" name="Google Shape;646;p107"/>
            <p:cNvCxnSpPr/>
            <p:nvPr/>
          </p:nvCxnSpPr>
          <p:spPr>
            <a:xfrm>
              <a:off x="5495821" y="4478458"/>
              <a:ext cx="822900" cy="0"/>
            </a:xfrm>
            <a:prstGeom prst="straightConnector1">
              <a:avLst/>
            </a:prstGeom>
            <a:noFill/>
            <a:ln w="25400" cap="flat" cmpd="sng">
              <a:solidFill>
                <a:srgbClr val="30496C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381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sp>
        <p:nvSpPr>
          <p:cNvPr id="647" name="Google Shape;647;p107"/>
          <p:cNvSpPr/>
          <p:nvPr/>
        </p:nvSpPr>
        <p:spPr>
          <a:xfrm>
            <a:off x="3870599" y="4118457"/>
            <a:ext cx="1402800" cy="720000"/>
          </a:xfrm>
          <a:prstGeom prst="rect">
            <a:avLst/>
          </a:prstGeom>
          <a:solidFill>
            <a:srgbClr val="D5E7E5"/>
          </a:solidFill>
          <a:ln w="25400" cap="flat" cmpd="sng">
            <a:solidFill>
              <a:srgbClr val="38D6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rPr>
              <a:t>Video Encoder</a:t>
            </a:r>
            <a:endParaRPr b="1">
              <a:solidFill>
                <a:srgbClr val="1C1468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8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/>
              <a:t>Multimodal Embeddings</a:t>
            </a:r>
            <a:endParaRPr/>
          </a:p>
        </p:txBody>
      </p:sp>
      <p:sp>
        <p:nvSpPr>
          <p:cNvPr id="653" name="Google Shape;653;p108"/>
          <p:cNvSpPr txBox="1"/>
          <p:nvPr/>
        </p:nvSpPr>
        <p:spPr>
          <a:xfrm>
            <a:off x="226044" y="1129026"/>
            <a:ext cx="2389500" cy="62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900"/>
              <a:buFont typeface="Niramit Light"/>
              <a:buNone/>
            </a:pPr>
            <a:r>
              <a:rPr lang="en" sz="1900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The lion is the king of the jungle.</a:t>
            </a:r>
            <a:endParaRPr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654" name="Google Shape;654;p108"/>
          <p:cNvCxnSpPr/>
          <p:nvPr/>
        </p:nvCxnSpPr>
        <p:spPr>
          <a:xfrm>
            <a:off x="2669102" y="1470339"/>
            <a:ext cx="822900" cy="0"/>
          </a:xfrm>
          <a:prstGeom prst="straightConnector1">
            <a:avLst/>
          </a:prstGeom>
          <a:noFill/>
          <a:ln w="25400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55" name="Google Shape;655;p108"/>
          <p:cNvCxnSpPr/>
          <p:nvPr/>
        </p:nvCxnSpPr>
        <p:spPr>
          <a:xfrm>
            <a:off x="2669102" y="2421058"/>
            <a:ext cx="822900" cy="0"/>
          </a:xfrm>
          <a:prstGeom prst="straightConnector1">
            <a:avLst/>
          </a:prstGeom>
          <a:noFill/>
          <a:ln w="25400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656" name="Google Shape;656;p10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657" name="Google Shape;657;p108"/>
          <p:cNvSpPr txBox="1"/>
          <p:nvPr/>
        </p:nvSpPr>
        <p:spPr>
          <a:xfrm>
            <a:off x="6528311" y="2294058"/>
            <a:ext cx="21195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500"/>
              <a:buFont typeface="Niramit Light"/>
              <a:buNone/>
            </a:pP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[-0.12, 0.03, 0.14, …, 0.52]</a:t>
            </a:r>
            <a:endParaRPr/>
          </a:p>
        </p:txBody>
      </p:sp>
      <p:sp>
        <p:nvSpPr>
          <p:cNvPr id="658" name="Google Shape;658;p108"/>
          <p:cNvSpPr txBox="1"/>
          <p:nvPr/>
        </p:nvSpPr>
        <p:spPr>
          <a:xfrm>
            <a:off x="6528310" y="1343339"/>
            <a:ext cx="21189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500"/>
              <a:buFont typeface="Niramit Light"/>
              <a:buNone/>
            </a:pP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[-0.10, 0.02, 0.14, …, 0.48]</a:t>
            </a:r>
            <a:endParaRPr/>
          </a:p>
        </p:txBody>
      </p:sp>
      <p:cxnSp>
        <p:nvCxnSpPr>
          <p:cNvPr id="659" name="Google Shape;659;p108"/>
          <p:cNvCxnSpPr/>
          <p:nvPr/>
        </p:nvCxnSpPr>
        <p:spPr>
          <a:xfrm>
            <a:off x="5495821" y="1470339"/>
            <a:ext cx="822900" cy="0"/>
          </a:xfrm>
          <a:prstGeom prst="straightConnector1">
            <a:avLst/>
          </a:prstGeom>
          <a:noFill/>
          <a:ln w="25400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60" name="Google Shape;660;p108"/>
          <p:cNvCxnSpPr/>
          <p:nvPr/>
        </p:nvCxnSpPr>
        <p:spPr>
          <a:xfrm>
            <a:off x="5495821" y="2421058"/>
            <a:ext cx="822900" cy="0"/>
          </a:xfrm>
          <a:prstGeom prst="straightConnector1">
            <a:avLst/>
          </a:prstGeom>
          <a:noFill/>
          <a:ln w="25400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661" name="Google Shape;661;p108"/>
          <p:cNvSpPr/>
          <p:nvPr/>
        </p:nvSpPr>
        <p:spPr>
          <a:xfrm>
            <a:off x="3711475" y="1038650"/>
            <a:ext cx="1698000" cy="3980400"/>
          </a:xfrm>
          <a:prstGeom prst="rect">
            <a:avLst/>
          </a:prstGeom>
          <a:solidFill>
            <a:srgbClr val="39D611"/>
          </a:solidFill>
          <a:ln w="25400" cap="flat" cmpd="sng">
            <a:solidFill>
              <a:srgbClr val="38D6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1C1468"/>
              </a:solidFill>
            </a:endParaRPr>
          </a:p>
        </p:txBody>
      </p:sp>
      <p:sp>
        <p:nvSpPr>
          <p:cNvPr id="662" name="Google Shape;662;p108"/>
          <p:cNvSpPr/>
          <p:nvPr/>
        </p:nvSpPr>
        <p:spPr>
          <a:xfrm>
            <a:off x="3870599" y="1083413"/>
            <a:ext cx="1402800" cy="720000"/>
          </a:xfrm>
          <a:prstGeom prst="rect">
            <a:avLst/>
          </a:prstGeom>
          <a:solidFill>
            <a:srgbClr val="D5E7E5"/>
          </a:solidFill>
          <a:ln w="25400" cap="flat" cmpd="sng">
            <a:solidFill>
              <a:srgbClr val="38D6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500"/>
              <a:buFont typeface="Niramit Light"/>
              <a:buNone/>
            </a:pPr>
            <a:r>
              <a:rPr lang="en" b="1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rPr>
              <a:t>Text Encoder</a:t>
            </a:r>
            <a:endParaRPr b="1">
              <a:solidFill>
                <a:srgbClr val="1C1468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663" name="Google Shape;663;p108"/>
          <p:cNvSpPr/>
          <p:nvPr/>
        </p:nvSpPr>
        <p:spPr>
          <a:xfrm>
            <a:off x="3870599" y="2061057"/>
            <a:ext cx="1402800" cy="720000"/>
          </a:xfrm>
          <a:prstGeom prst="rect">
            <a:avLst/>
          </a:prstGeom>
          <a:solidFill>
            <a:srgbClr val="D5E7E5"/>
          </a:solidFill>
          <a:ln w="25400" cap="flat" cmpd="sng">
            <a:solidFill>
              <a:srgbClr val="38D6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rPr>
              <a:t>Image Encoder</a:t>
            </a:r>
            <a:endParaRPr b="1">
              <a:solidFill>
                <a:srgbClr val="1C1468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pic>
        <p:nvPicPr>
          <p:cNvPr id="664" name="Google Shape;6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825" y="1849750"/>
            <a:ext cx="1142600" cy="11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50" y="4084911"/>
            <a:ext cx="1354125" cy="76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6" name="Google Shape;666;p108"/>
          <p:cNvCxnSpPr/>
          <p:nvPr/>
        </p:nvCxnSpPr>
        <p:spPr>
          <a:xfrm>
            <a:off x="2669102" y="3487858"/>
            <a:ext cx="822900" cy="0"/>
          </a:xfrm>
          <a:prstGeom prst="straightConnector1">
            <a:avLst/>
          </a:prstGeom>
          <a:noFill/>
          <a:ln w="25400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667" name="Google Shape;667;p108"/>
          <p:cNvSpPr txBox="1"/>
          <p:nvPr/>
        </p:nvSpPr>
        <p:spPr>
          <a:xfrm>
            <a:off x="6528311" y="3360858"/>
            <a:ext cx="2119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500"/>
              <a:buFont typeface="Niramit Light"/>
              <a:buNone/>
            </a:pP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[-0.1</a:t>
            </a:r>
            <a:r>
              <a:rPr lang="en" sz="1500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1</a:t>
            </a: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, 0.0</a:t>
            </a:r>
            <a:r>
              <a:rPr lang="en" sz="1500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1</a:t>
            </a: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, 0.1</a:t>
            </a:r>
            <a:r>
              <a:rPr lang="en" sz="1500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5</a:t>
            </a: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, …, 0.5</a:t>
            </a:r>
            <a:r>
              <a:rPr lang="en" sz="1500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5</a:t>
            </a: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]</a:t>
            </a:r>
            <a:endParaRPr/>
          </a:p>
        </p:txBody>
      </p:sp>
      <p:cxnSp>
        <p:nvCxnSpPr>
          <p:cNvPr id="668" name="Google Shape;668;p108"/>
          <p:cNvCxnSpPr/>
          <p:nvPr/>
        </p:nvCxnSpPr>
        <p:spPr>
          <a:xfrm>
            <a:off x="5495821" y="3487858"/>
            <a:ext cx="822900" cy="0"/>
          </a:xfrm>
          <a:prstGeom prst="straightConnector1">
            <a:avLst/>
          </a:prstGeom>
          <a:noFill/>
          <a:ln w="25400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669" name="Google Shape;669;p108"/>
          <p:cNvSpPr/>
          <p:nvPr/>
        </p:nvSpPr>
        <p:spPr>
          <a:xfrm>
            <a:off x="3870599" y="3127857"/>
            <a:ext cx="1402800" cy="720000"/>
          </a:xfrm>
          <a:prstGeom prst="rect">
            <a:avLst/>
          </a:prstGeom>
          <a:solidFill>
            <a:srgbClr val="D5E7E5"/>
          </a:solidFill>
          <a:ln w="25400" cap="flat" cmpd="sng">
            <a:solidFill>
              <a:srgbClr val="38D6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rPr>
              <a:t>Audio Encoder</a:t>
            </a:r>
            <a:endParaRPr b="1">
              <a:solidFill>
                <a:srgbClr val="1C1468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pic>
        <p:nvPicPr>
          <p:cNvPr id="670" name="Google Shape;670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350" y="3105812"/>
            <a:ext cx="1528150" cy="76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" name="Google Shape;671;p108"/>
          <p:cNvCxnSpPr/>
          <p:nvPr/>
        </p:nvCxnSpPr>
        <p:spPr>
          <a:xfrm>
            <a:off x="2669102" y="4478458"/>
            <a:ext cx="822900" cy="0"/>
          </a:xfrm>
          <a:prstGeom prst="straightConnector1">
            <a:avLst/>
          </a:prstGeom>
          <a:noFill/>
          <a:ln w="25400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672" name="Google Shape;672;p108"/>
          <p:cNvSpPr txBox="1"/>
          <p:nvPr/>
        </p:nvSpPr>
        <p:spPr>
          <a:xfrm>
            <a:off x="6528311" y="4351458"/>
            <a:ext cx="21195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500"/>
              <a:buFont typeface="Niramit Light"/>
              <a:buNone/>
            </a:pP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[-0.</a:t>
            </a:r>
            <a:r>
              <a:rPr lang="en" sz="1500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21</a:t>
            </a: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, 0.0</a:t>
            </a:r>
            <a:r>
              <a:rPr lang="en" sz="1500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5</a:t>
            </a: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, 0.1</a:t>
            </a:r>
            <a:r>
              <a:rPr lang="en" sz="1500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7</a:t>
            </a: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, …, 0.5</a:t>
            </a:r>
            <a:r>
              <a:rPr lang="en" sz="1500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9</a:t>
            </a:r>
            <a:r>
              <a:rPr lang="en" sz="1500" b="0" i="0" u="none" strike="noStrike" cap="none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]</a:t>
            </a:r>
            <a:endParaRPr/>
          </a:p>
        </p:txBody>
      </p:sp>
      <p:cxnSp>
        <p:nvCxnSpPr>
          <p:cNvPr id="673" name="Google Shape;673;p108"/>
          <p:cNvCxnSpPr/>
          <p:nvPr/>
        </p:nvCxnSpPr>
        <p:spPr>
          <a:xfrm>
            <a:off x="5495821" y="4478458"/>
            <a:ext cx="822900" cy="0"/>
          </a:xfrm>
          <a:prstGeom prst="straightConnector1">
            <a:avLst/>
          </a:prstGeom>
          <a:noFill/>
          <a:ln w="25400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674" name="Google Shape;674;p108"/>
          <p:cNvSpPr/>
          <p:nvPr/>
        </p:nvSpPr>
        <p:spPr>
          <a:xfrm>
            <a:off x="3870599" y="4118457"/>
            <a:ext cx="1402800" cy="720000"/>
          </a:xfrm>
          <a:prstGeom prst="rect">
            <a:avLst/>
          </a:prstGeom>
          <a:solidFill>
            <a:srgbClr val="D5E7E5"/>
          </a:solidFill>
          <a:ln w="25400" cap="flat" cmpd="sng">
            <a:solidFill>
              <a:srgbClr val="38D6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1C1468"/>
                </a:solidFill>
                <a:latin typeface="Niramit"/>
                <a:ea typeface="Niramit"/>
                <a:cs typeface="Niramit"/>
                <a:sym typeface="Niramit"/>
              </a:rPr>
              <a:t>Video Encoder</a:t>
            </a:r>
            <a:endParaRPr b="1">
              <a:solidFill>
                <a:srgbClr val="1C1468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00" y="260575"/>
            <a:ext cx="3104049" cy="33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927" y="260563"/>
            <a:ext cx="4545825" cy="37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125" y="1452000"/>
            <a:ext cx="5347976" cy="35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5001" y="1207425"/>
            <a:ext cx="5444226" cy="443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308500" cy="5727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/>
              <a:t>This generates </a:t>
            </a:r>
            <a:r>
              <a:rPr lang="en" sz="2540" b="0" u="sng"/>
              <a:t>one unified vector space…</a:t>
            </a:r>
            <a:endParaRPr sz="2540" b="0" u="sng"/>
          </a:p>
        </p:txBody>
      </p:sp>
      <p:pic>
        <p:nvPicPr>
          <p:cNvPr id="680" name="Google Shape;680;p109"/>
          <p:cNvPicPr preferRelativeResize="0"/>
          <p:nvPr/>
        </p:nvPicPr>
        <p:blipFill rotWithShape="1">
          <a:blip r:embed="rId3">
            <a:alphaModFix/>
          </a:blip>
          <a:srcRect t="14617"/>
          <a:stretch/>
        </p:blipFill>
        <p:spPr>
          <a:xfrm>
            <a:off x="2129800" y="3750225"/>
            <a:ext cx="4801950" cy="13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09"/>
          <p:cNvSpPr/>
          <p:nvPr/>
        </p:nvSpPr>
        <p:spPr>
          <a:xfrm>
            <a:off x="2496059" y="4068921"/>
            <a:ext cx="4202700" cy="306300"/>
          </a:xfrm>
          <a:prstGeom prst="rect">
            <a:avLst/>
          </a:prstGeom>
          <a:solidFill>
            <a:srgbClr val="CBD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09"/>
          <p:cNvSpPr txBox="1"/>
          <p:nvPr/>
        </p:nvSpPr>
        <p:spPr>
          <a:xfrm>
            <a:off x="2542799" y="4003625"/>
            <a:ext cx="41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C1468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Multimodal Embeddings</a:t>
            </a:r>
            <a:endParaRPr sz="100"/>
          </a:p>
        </p:txBody>
      </p:sp>
      <p:pic>
        <p:nvPicPr>
          <p:cNvPr id="683" name="Google Shape;683;p109"/>
          <p:cNvPicPr preferRelativeResize="0"/>
          <p:nvPr/>
        </p:nvPicPr>
        <p:blipFill rotWithShape="1">
          <a:blip r:embed="rId4">
            <a:alphaModFix/>
          </a:blip>
          <a:srcRect l="30572" r="3369" b="18982"/>
          <a:stretch/>
        </p:blipFill>
        <p:spPr>
          <a:xfrm>
            <a:off x="2129800" y="535375"/>
            <a:ext cx="4801951" cy="320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308500" cy="5727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/>
              <a:t>…and enables any-to-any search!</a:t>
            </a:r>
            <a:endParaRPr sz="2540" b="0" u="sng"/>
          </a:p>
        </p:txBody>
      </p:sp>
      <p:pic>
        <p:nvPicPr>
          <p:cNvPr id="689" name="Google Shape;689;p110"/>
          <p:cNvPicPr preferRelativeResize="0"/>
          <p:nvPr/>
        </p:nvPicPr>
        <p:blipFill rotWithShape="1">
          <a:blip r:embed="rId3">
            <a:alphaModFix/>
          </a:blip>
          <a:srcRect l="37400" r="3364" b="5042"/>
          <a:stretch/>
        </p:blipFill>
        <p:spPr>
          <a:xfrm>
            <a:off x="3449625" y="1327650"/>
            <a:ext cx="3651973" cy="31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10"/>
          <p:cNvSpPr txBox="1"/>
          <p:nvPr/>
        </p:nvSpPr>
        <p:spPr>
          <a:xfrm>
            <a:off x="211719" y="1016576"/>
            <a:ext cx="2389500" cy="62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900"/>
              <a:buFont typeface="Niramit Light"/>
              <a:buNone/>
            </a:pPr>
            <a:r>
              <a:rPr lang="en" sz="1900">
                <a:solidFill>
                  <a:srgbClr val="1C1468"/>
                </a:solidFill>
                <a:latin typeface="Niramit Light"/>
                <a:ea typeface="Niramit Light"/>
                <a:cs typeface="Niramit Light"/>
                <a:sym typeface="Niramit Light"/>
              </a:rPr>
              <a:t>Lions roam the savannas.</a:t>
            </a:r>
            <a:endParaRPr>
              <a:latin typeface="Niramit"/>
              <a:ea typeface="Niramit"/>
              <a:cs typeface="Niramit"/>
              <a:sym typeface="Niramit"/>
            </a:endParaRPr>
          </a:p>
        </p:txBody>
      </p:sp>
      <p:pic>
        <p:nvPicPr>
          <p:cNvPr id="691" name="Google Shape;69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25" y="2993362"/>
            <a:ext cx="1528150" cy="76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Google Shape;692;p110"/>
          <p:cNvCxnSpPr>
            <a:endCxn id="689" idx="1"/>
          </p:cNvCxnSpPr>
          <p:nvPr/>
        </p:nvCxnSpPr>
        <p:spPr>
          <a:xfrm>
            <a:off x="2626725" y="1504949"/>
            <a:ext cx="822900" cy="1415400"/>
          </a:xfrm>
          <a:prstGeom prst="straightConnector1">
            <a:avLst/>
          </a:prstGeom>
          <a:noFill/>
          <a:ln w="9525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93" name="Google Shape;693;p110"/>
          <p:cNvCxnSpPr>
            <a:endCxn id="689" idx="1"/>
          </p:cNvCxnSpPr>
          <p:nvPr/>
        </p:nvCxnSpPr>
        <p:spPr>
          <a:xfrm>
            <a:off x="2626725" y="2455649"/>
            <a:ext cx="822900" cy="464700"/>
          </a:xfrm>
          <a:prstGeom prst="straightConnector1">
            <a:avLst/>
          </a:prstGeom>
          <a:noFill/>
          <a:ln w="9525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94" name="Google Shape;694;p110"/>
          <p:cNvCxnSpPr>
            <a:endCxn id="689" idx="1"/>
          </p:cNvCxnSpPr>
          <p:nvPr/>
        </p:nvCxnSpPr>
        <p:spPr>
          <a:xfrm rot="10800000" flipH="1">
            <a:off x="2626725" y="2920349"/>
            <a:ext cx="822900" cy="602100"/>
          </a:xfrm>
          <a:prstGeom prst="straightConnector1">
            <a:avLst/>
          </a:prstGeom>
          <a:noFill/>
          <a:ln w="9525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95" name="Google Shape;695;p110"/>
          <p:cNvCxnSpPr>
            <a:endCxn id="689" idx="1"/>
          </p:cNvCxnSpPr>
          <p:nvPr/>
        </p:nvCxnSpPr>
        <p:spPr>
          <a:xfrm rot="10800000" flipH="1">
            <a:off x="2626725" y="2920349"/>
            <a:ext cx="822900" cy="1592700"/>
          </a:xfrm>
          <a:prstGeom prst="straightConnector1">
            <a:avLst/>
          </a:prstGeom>
          <a:noFill/>
          <a:ln w="9525" cap="flat" cmpd="sng">
            <a:solidFill>
              <a:srgbClr val="30496C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696" name="Google Shape;69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154" y="1723389"/>
            <a:ext cx="893353" cy="12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10"/>
          <p:cNvPicPr preferRelativeResize="0"/>
          <p:nvPr/>
        </p:nvPicPr>
        <p:blipFill rotWithShape="1">
          <a:blip r:embed="rId6">
            <a:alphaModFix/>
          </a:blip>
          <a:srcRect r="21519"/>
          <a:stretch/>
        </p:blipFill>
        <p:spPr>
          <a:xfrm>
            <a:off x="791284" y="3997429"/>
            <a:ext cx="1441625" cy="1033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Google Shape;698;p110"/>
          <p:cNvCxnSpPr/>
          <p:nvPr/>
        </p:nvCxnSpPr>
        <p:spPr>
          <a:xfrm flipH="1">
            <a:off x="6970125" y="1504949"/>
            <a:ext cx="822900" cy="1415400"/>
          </a:xfrm>
          <a:prstGeom prst="straightConnector1">
            <a:avLst/>
          </a:prstGeom>
          <a:noFill/>
          <a:ln w="9525" cap="flat" cmpd="sng">
            <a:solidFill>
              <a:srgbClr val="30496C"/>
            </a:solidFill>
            <a:prstDash val="solid"/>
            <a:round/>
            <a:headEnd type="stealth" w="sm" len="sm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699" name="Google Shape;699;p110"/>
          <p:cNvCxnSpPr/>
          <p:nvPr/>
        </p:nvCxnSpPr>
        <p:spPr>
          <a:xfrm flipH="1">
            <a:off x="6970125" y="2455649"/>
            <a:ext cx="822900" cy="464700"/>
          </a:xfrm>
          <a:prstGeom prst="straightConnector1">
            <a:avLst/>
          </a:prstGeom>
          <a:noFill/>
          <a:ln w="9525" cap="flat" cmpd="sng">
            <a:solidFill>
              <a:srgbClr val="30496C"/>
            </a:solidFill>
            <a:prstDash val="solid"/>
            <a:round/>
            <a:headEnd type="stealth" w="sm" len="sm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00" name="Google Shape;700;p110"/>
          <p:cNvCxnSpPr/>
          <p:nvPr/>
        </p:nvCxnSpPr>
        <p:spPr>
          <a:xfrm rot="10800000">
            <a:off x="6970125" y="2920349"/>
            <a:ext cx="822900" cy="602100"/>
          </a:xfrm>
          <a:prstGeom prst="straightConnector1">
            <a:avLst/>
          </a:prstGeom>
          <a:noFill/>
          <a:ln w="9525" cap="flat" cmpd="sng">
            <a:solidFill>
              <a:srgbClr val="30496C"/>
            </a:solidFill>
            <a:prstDash val="solid"/>
            <a:round/>
            <a:headEnd type="stealth" w="sm" len="sm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701" name="Google Shape;701;p110"/>
          <p:cNvCxnSpPr/>
          <p:nvPr/>
        </p:nvCxnSpPr>
        <p:spPr>
          <a:xfrm rot="10800000">
            <a:off x="6970125" y="2920349"/>
            <a:ext cx="822900" cy="1592700"/>
          </a:xfrm>
          <a:prstGeom prst="straightConnector1">
            <a:avLst/>
          </a:prstGeom>
          <a:noFill/>
          <a:ln w="9525" cap="flat" cmpd="sng">
            <a:solidFill>
              <a:srgbClr val="30496C"/>
            </a:solidFill>
            <a:prstDash val="solid"/>
            <a:round/>
            <a:headEnd type="stealth" w="sm" len="sm"/>
            <a:tailEnd type="none" w="med" len="med"/>
          </a:ln>
          <a:effectLst>
            <a:outerShdw blurRad="38100" dist="20000" dir="5400000" rotWithShape="0">
              <a:srgbClr val="000000">
                <a:alpha val="37650"/>
              </a:srgbClr>
            </a:outerShdw>
          </a:effectLst>
        </p:spPr>
      </p:cxnSp>
      <p:pic>
        <p:nvPicPr>
          <p:cNvPr id="702" name="Google Shape;702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9025" y="1180674"/>
            <a:ext cx="464688" cy="4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8200" y="2189325"/>
            <a:ext cx="466344" cy="49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78200" y="3291100"/>
            <a:ext cx="466344" cy="46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78200" y="4340750"/>
            <a:ext cx="466344" cy="46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3"/>
          <p:cNvSpPr txBox="1"/>
          <p:nvPr/>
        </p:nvSpPr>
        <p:spPr>
          <a:xfrm>
            <a:off x="717200" y="1712150"/>
            <a:ext cx="5239800" cy="11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How does that help with </a:t>
            </a:r>
            <a:r>
              <a:rPr lang="en" sz="3600">
                <a:solidFill>
                  <a:srgbClr val="FFFF00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Generative AI / LLMs</a:t>
            </a:r>
            <a:r>
              <a:rPr lang="en" sz="3600">
                <a:solidFill>
                  <a:schemeClr val="lt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?</a:t>
            </a:r>
            <a:r>
              <a:rPr lang="en" sz="3600">
                <a:solidFill>
                  <a:srgbClr val="FFFFFF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 </a:t>
            </a:r>
            <a:endParaRPr sz="3600">
              <a:solidFill>
                <a:srgbClr val="38D611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6"/>
          <p:cNvSpPr txBox="1">
            <a:spLocks noGrp="1"/>
          </p:cNvSpPr>
          <p:nvPr>
            <p:ph type="title" idx="2"/>
          </p:nvPr>
        </p:nvSpPr>
        <p:spPr>
          <a:xfrm>
            <a:off x="539934" y="-747450"/>
            <a:ext cx="823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scale this approach we need a </a:t>
            </a:r>
            <a:r>
              <a:rPr lang="en">
                <a:solidFill>
                  <a:srgbClr val="38D611"/>
                </a:solidFill>
              </a:rPr>
              <a:t>Vector Database</a:t>
            </a:r>
            <a:r>
              <a:rPr lang="en"/>
              <a:t>!</a:t>
            </a:r>
            <a:endParaRPr/>
          </a:p>
        </p:txBody>
      </p:sp>
      <p:sp>
        <p:nvSpPr>
          <p:cNvPr id="767" name="Google Shape;767;p116"/>
          <p:cNvSpPr txBox="1">
            <a:spLocks noGrp="1"/>
          </p:cNvSpPr>
          <p:nvPr>
            <p:ph type="title" idx="2"/>
          </p:nvPr>
        </p:nvSpPr>
        <p:spPr>
          <a:xfrm>
            <a:off x="177021" y="228920"/>
            <a:ext cx="48856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1000 words … </a:t>
            </a:r>
            <a:endParaRPr dirty="0"/>
          </a:p>
          <a:p>
            <a:pPr marL="3200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68" name="Google Shape;768;p116"/>
          <p:cNvGrpSpPr/>
          <p:nvPr/>
        </p:nvGrpSpPr>
        <p:grpSpPr>
          <a:xfrm>
            <a:off x="1170467" y="2750918"/>
            <a:ext cx="3791903" cy="2228166"/>
            <a:chOff x="1170467" y="2750918"/>
            <a:chExt cx="3791903" cy="2228166"/>
          </a:xfrm>
        </p:grpSpPr>
        <p:grpSp>
          <p:nvGrpSpPr>
            <p:cNvPr id="769" name="Google Shape;769;p116"/>
            <p:cNvGrpSpPr/>
            <p:nvPr/>
          </p:nvGrpSpPr>
          <p:grpSpPr>
            <a:xfrm>
              <a:off x="1170467" y="2750918"/>
              <a:ext cx="3791903" cy="2228166"/>
              <a:chOff x="1161090" y="2750962"/>
              <a:chExt cx="3791903" cy="2228166"/>
            </a:xfrm>
          </p:grpSpPr>
          <p:sp>
            <p:nvSpPr>
              <p:cNvPr id="770" name="Google Shape;770;p116"/>
              <p:cNvSpPr/>
              <p:nvPr/>
            </p:nvSpPr>
            <p:spPr>
              <a:xfrm>
                <a:off x="2853722" y="3180100"/>
                <a:ext cx="435900" cy="398400"/>
              </a:xfrm>
              <a:prstGeom prst="roundRect">
                <a:avLst>
                  <a:gd name="adj" fmla="val 16667"/>
                </a:avLst>
              </a:prstGeom>
              <a:solidFill>
                <a:srgbClr val="F5F5F5"/>
              </a:solidFill>
              <a:ln w="19050" cap="flat" cmpd="sng">
                <a:solidFill>
                  <a:srgbClr val="18136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 b="1">
                    <a:solidFill>
                      <a:srgbClr val="181367"/>
                    </a:solidFill>
                    <a:highlight>
                      <a:srgbClr val="F5F5F5"/>
                    </a:highlight>
                  </a:rPr>
                  <a:t>LLM</a:t>
                </a:r>
                <a:endParaRPr sz="600" b="1">
                  <a:solidFill>
                    <a:srgbClr val="181367"/>
                  </a:solidFill>
                  <a:highlight>
                    <a:srgbClr val="F5F5F5"/>
                  </a:highlight>
                </a:endParaRPr>
              </a:p>
            </p:txBody>
          </p:sp>
          <p:grpSp>
            <p:nvGrpSpPr>
              <p:cNvPr id="771" name="Google Shape;771;p116"/>
              <p:cNvGrpSpPr/>
              <p:nvPr/>
            </p:nvGrpSpPr>
            <p:grpSpPr>
              <a:xfrm>
                <a:off x="1161090" y="2750962"/>
                <a:ext cx="3791903" cy="2228166"/>
                <a:chOff x="13938850" y="6726300"/>
                <a:chExt cx="10106350" cy="5941775"/>
              </a:xfrm>
            </p:grpSpPr>
            <p:pic>
              <p:nvPicPr>
                <p:cNvPr id="772" name="Google Shape;772;p11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5900" t="46175"/>
                <a:stretch/>
              </p:blipFill>
              <p:spPr>
                <a:xfrm>
                  <a:off x="13938850" y="6726300"/>
                  <a:ext cx="10106350" cy="5941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73" name="Google Shape;773;p116"/>
                <p:cNvSpPr/>
                <p:nvPr/>
              </p:nvSpPr>
              <p:spPr>
                <a:xfrm>
                  <a:off x="17058900" y="7617725"/>
                  <a:ext cx="1485900" cy="1681500"/>
                </a:xfrm>
                <a:prstGeom prst="rect">
                  <a:avLst/>
                </a:prstGeom>
                <a:solidFill>
                  <a:srgbClr val="F5F5F5"/>
                </a:solidFill>
                <a:ln>
                  <a:noFill/>
                </a:ln>
              </p:spPr>
              <p:txBody>
                <a:bodyPr spcFirstLastPara="1" wrap="square" lIns="34300" tIns="34300" rIns="34300" bIns="343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74" name="Google Shape;774;p116"/>
            <p:cNvSpPr/>
            <p:nvPr/>
          </p:nvSpPr>
          <p:spPr>
            <a:xfrm>
              <a:off x="2872398" y="3180100"/>
              <a:ext cx="435900" cy="398400"/>
            </a:xfrm>
            <a:prstGeom prst="roundRect">
              <a:avLst>
                <a:gd name="adj" fmla="val 16667"/>
              </a:avLst>
            </a:prstGeom>
            <a:solidFill>
              <a:srgbClr val="F5F5F5"/>
            </a:solidFill>
            <a:ln w="19050" cap="flat" cmpd="sng">
              <a:solidFill>
                <a:srgbClr val="1813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>
                  <a:solidFill>
                    <a:srgbClr val="181367"/>
                  </a:solidFill>
                  <a:highlight>
                    <a:srgbClr val="F5F5F5"/>
                  </a:highlight>
                </a:rPr>
                <a:t>LLM</a:t>
              </a:r>
              <a:endParaRPr sz="600" b="1">
                <a:solidFill>
                  <a:srgbClr val="181367"/>
                </a:solidFill>
                <a:highlight>
                  <a:srgbClr val="F5F5F5"/>
                </a:highlight>
              </a:endParaRPr>
            </a:p>
          </p:txBody>
        </p:sp>
      </p:grpSp>
      <p:sp>
        <p:nvSpPr>
          <p:cNvPr id="775" name="Google Shape;775;p116"/>
          <p:cNvSpPr txBox="1"/>
          <p:nvPr/>
        </p:nvSpPr>
        <p:spPr>
          <a:xfrm>
            <a:off x="5616925" y="2440175"/>
            <a:ext cx="3271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FFFF00"/>
                </a:solidFill>
                <a:latin typeface="Niramit"/>
                <a:ea typeface="Niramit"/>
                <a:cs typeface="Niramit"/>
                <a:sym typeface="Niramit"/>
              </a:rPr>
              <a:t>Multimodal</a:t>
            </a:r>
            <a:r>
              <a:rPr lang="en" sz="2900" b="1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rPr>
              <a:t> R.A.G!</a:t>
            </a:r>
            <a:r>
              <a:rPr lang="en" sz="2400" b="1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rPr>
              <a:t>  </a:t>
            </a:r>
            <a:endParaRPr/>
          </a:p>
        </p:txBody>
      </p:sp>
      <p:grpSp>
        <p:nvGrpSpPr>
          <p:cNvPr id="776" name="Google Shape;776;p116"/>
          <p:cNvGrpSpPr/>
          <p:nvPr/>
        </p:nvGrpSpPr>
        <p:grpSpPr>
          <a:xfrm>
            <a:off x="1170702" y="839422"/>
            <a:ext cx="3791903" cy="1911497"/>
            <a:chOff x="1170702" y="839422"/>
            <a:chExt cx="3791903" cy="1911497"/>
          </a:xfrm>
        </p:grpSpPr>
        <p:grpSp>
          <p:nvGrpSpPr>
            <p:cNvPr id="777" name="Google Shape;777;p116"/>
            <p:cNvGrpSpPr/>
            <p:nvPr/>
          </p:nvGrpSpPr>
          <p:grpSpPr>
            <a:xfrm>
              <a:off x="1170702" y="839422"/>
              <a:ext cx="3791903" cy="1911497"/>
              <a:chOff x="7157050" y="2238575"/>
              <a:chExt cx="10106350" cy="5097325"/>
            </a:xfrm>
          </p:grpSpPr>
          <p:pic>
            <p:nvPicPr>
              <p:cNvPr id="778" name="Google Shape;778;p116"/>
              <p:cNvPicPr preferRelativeResize="0"/>
              <p:nvPr/>
            </p:nvPicPr>
            <p:blipFill rotWithShape="1">
              <a:blip r:embed="rId3">
                <a:alphaModFix/>
              </a:blip>
              <a:srcRect l="5900" b="53825"/>
              <a:stretch/>
            </p:blipFill>
            <p:spPr>
              <a:xfrm>
                <a:off x="7157050" y="2238575"/>
                <a:ext cx="10106350" cy="5097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9" name="Google Shape;779;p116"/>
              <p:cNvSpPr/>
              <p:nvPr/>
            </p:nvSpPr>
            <p:spPr>
              <a:xfrm>
                <a:off x="11762975" y="3506775"/>
                <a:ext cx="1107300" cy="1473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34300" tIns="34300" rIns="34300" bIns="343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80" name="Google Shape;780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813543" y="1379180"/>
              <a:ext cx="556300" cy="55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1" name="Google Shape;781;p116"/>
            <p:cNvSpPr/>
            <p:nvPr/>
          </p:nvSpPr>
          <p:spPr>
            <a:xfrm>
              <a:off x="3755275" y="2323900"/>
              <a:ext cx="985200" cy="3621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iramit"/>
                <a:ea typeface="Niramit"/>
                <a:cs typeface="Niramit"/>
                <a:sym typeface="Niramit"/>
              </a:endParaRPr>
            </a:p>
          </p:txBody>
        </p:sp>
        <p:pic>
          <p:nvPicPr>
            <p:cNvPr id="782" name="Google Shape;782;p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55275" y="2323900"/>
              <a:ext cx="277850" cy="305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3" name="Google Shape;783;p116"/>
            <p:cNvSpPr/>
            <p:nvPr/>
          </p:nvSpPr>
          <p:spPr>
            <a:xfrm>
              <a:off x="1776600" y="1305925"/>
              <a:ext cx="690300" cy="9255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iramit"/>
                <a:ea typeface="Niramit"/>
                <a:cs typeface="Niramit"/>
                <a:sym typeface="Niramit"/>
              </a:endParaRPr>
            </a:p>
          </p:txBody>
        </p:sp>
        <p:grpSp>
          <p:nvGrpSpPr>
            <p:cNvPr id="784" name="Google Shape;784;p116"/>
            <p:cNvGrpSpPr/>
            <p:nvPr/>
          </p:nvGrpSpPr>
          <p:grpSpPr>
            <a:xfrm>
              <a:off x="1693234" y="1236432"/>
              <a:ext cx="773664" cy="841785"/>
              <a:chOff x="4324625" y="2011475"/>
              <a:chExt cx="329668" cy="346599"/>
            </a:xfrm>
          </p:grpSpPr>
          <p:pic>
            <p:nvPicPr>
              <p:cNvPr id="785" name="Google Shape;785;p11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24625" y="2192525"/>
                <a:ext cx="165549" cy="1655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6" name="Google Shape;786;p1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325100" y="2011475"/>
                <a:ext cx="164593" cy="181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7" name="Google Shape;787;p11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489700" y="2019700"/>
                <a:ext cx="164591" cy="1645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8" name="Google Shape;788;p11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489700" y="2193000"/>
                <a:ext cx="164593" cy="1645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89" name="Google Shape;789;p116"/>
          <p:cNvSpPr txBox="1"/>
          <p:nvPr/>
        </p:nvSpPr>
        <p:spPr>
          <a:xfrm>
            <a:off x="5435029" y="-10825"/>
            <a:ext cx="3224896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Why stop at retrieving </a:t>
            </a:r>
            <a:r>
              <a:rPr lang="en" sz="2150" b="1" dirty="0">
                <a:solidFill>
                  <a:srgbClr val="00FF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text context</a:t>
            </a:r>
            <a:r>
              <a:rPr lang="en" sz="2150" b="1" dirty="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?</a:t>
            </a:r>
            <a:endParaRPr sz="2150" b="1" dirty="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E1F2B-8EC7-FD4B-4E16-39625490136B}"/>
              </a:ext>
            </a:extLst>
          </p:cNvPr>
          <p:cNvSpPr txBox="1"/>
          <p:nvPr/>
        </p:nvSpPr>
        <p:spPr>
          <a:xfrm>
            <a:off x="5226465" y="3454155"/>
            <a:ext cx="327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Niramit"/>
                <a:ea typeface="Niramit"/>
                <a:cs typeface="Niramit"/>
                <a:sym typeface="Niramit"/>
              </a:rPr>
              <a:t>https://github.com/weaviate-tutorials/multimodal-workshop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7"/>
          <p:cNvSpPr txBox="1">
            <a:spLocks noGrp="1"/>
          </p:cNvSpPr>
          <p:nvPr>
            <p:ph type="title"/>
          </p:nvPr>
        </p:nvSpPr>
        <p:spPr>
          <a:xfrm>
            <a:off x="582588" y="915275"/>
            <a:ext cx="7978800" cy="11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pic>
        <p:nvPicPr>
          <p:cNvPr id="425" name="Google Shape;42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025" y="2037875"/>
            <a:ext cx="5076176" cy="248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challenges of traditional search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(the keywords match)</a:t>
            </a:r>
            <a:endParaRPr/>
          </a:p>
        </p:txBody>
      </p:sp>
      <p:sp>
        <p:nvSpPr>
          <p:cNvPr id="439" name="Google Shape;439;p89"/>
          <p:cNvSpPr/>
          <p:nvPr/>
        </p:nvSpPr>
        <p:spPr>
          <a:xfrm>
            <a:off x="1820600" y="1938800"/>
            <a:ext cx="5555100" cy="36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greya Sans"/>
                <a:ea typeface="Alegreya Sans"/>
                <a:cs typeface="Alegreya Sans"/>
                <a:sym typeface="Alegreya Sans"/>
              </a:rPr>
              <a:t>Why do airplanes fly?</a:t>
            </a: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cxnSp>
        <p:nvCxnSpPr>
          <p:cNvPr id="440" name="Google Shape;440;p89"/>
          <p:cNvCxnSpPr/>
          <p:nvPr/>
        </p:nvCxnSpPr>
        <p:spPr>
          <a:xfrm>
            <a:off x="4598150" y="2449875"/>
            <a:ext cx="0" cy="496800"/>
          </a:xfrm>
          <a:prstGeom prst="straightConnector1">
            <a:avLst/>
          </a:prstGeom>
          <a:noFill/>
          <a:ln w="38100" cap="flat" cmpd="sng">
            <a:solidFill>
              <a:srgbClr val="76E05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1" name="Google Shape;441;p89"/>
          <p:cNvSpPr txBox="1"/>
          <p:nvPr/>
        </p:nvSpPr>
        <p:spPr>
          <a:xfrm>
            <a:off x="2015625" y="3097150"/>
            <a:ext cx="4522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accent1"/>
                </a:solidFill>
                <a:latin typeface="Alegreya Sans"/>
                <a:ea typeface="Alegreya Sans"/>
                <a:cs typeface="Alegreya Sans"/>
                <a:sym typeface="Alegreya Sans"/>
              </a:rPr>
              <a:t>Why</a:t>
            </a:r>
            <a:r>
              <a:rPr lang="en" u="sng">
                <a:solidFill>
                  <a:schemeClr val="accent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you should </a:t>
            </a:r>
            <a:r>
              <a:rPr lang="en" b="1" u="sng">
                <a:solidFill>
                  <a:schemeClr val="accent1"/>
                </a:solidFill>
                <a:latin typeface="Alegreya Sans"/>
                <a:ea typeface="Alegreya Sans"/>
                <a:cs typeface="Alegreya Sans"/>
                <a:sym typeface="Alegreya Sans"/>
              </a:rPr>
              <a:t>fly</a:t>
            </a:r>
            <a:r>
              <a:rPr lang="en" u="sng">
                <a:solidFill>
                  <a:schemeClr val="accent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 with ExpensiveAir’s </a:t>
            </a:r>
            <a:r>
              <a:rPr lang="en" b="1" u="sng">
                <a:solidFill>
                  <a:schemeClr val="accent1"/>
                </a:solidFill>
                <a:latin typeface="Alegreya Sans"/>
                <a:ea typeface="Alegreya Sans"/>
                <a:cs typeface="Alegreya Sans"/>
                <a:sym typeface="Alegreya Sans"/>
              </a:rPr>
              <a:t>airplanes</a:t>
            </a:r>
            <a:r>
              <a:rPr lang="en" u="sng">
                <a:solidFill>
                  <a:schemeClr val="accent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!</a:t>
            </a:r>
            <a:endParaRPr u="sng">
              <a:solidFill>
                <a:schemeClr val="accent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legreya Sans"/>
                <a:ea typeface="Alegreya Sans"/>
                <a:cs typeface="Alegreya Sans"/>
                <a:sym typeface="Alegreya Sans"/>
              </a:rPr>
              <a:t>…fly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 with ExpensiveAir’s modern fleet of </a:t>
            </a:r>
            <a:r>
              <a:rPr lang="en" b="1">
                <a:latin typeface="Alegreya Sans"/>
                <a:ea typeface="Alegreya Sans"/>
                <a:cs typeface="Alegreya Sans"/>
                <a:sym typeface="Alegreya Sans"/>
              </a:rPr>
              <a:t>airplanes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 to over 4 destinations. </a:t>
            </a:r>
            <a:r>
              <a:rPr lang="en" b="1">
                <a:latin typeface="Alegreya Sans"/>
                <a:ea typeface="Alegreya Sans"/>
                <a:cs typeface="Alegreya Sans"/>
                <a:sym typeface="Alegreya Sans"/>
              </a:rPr>
              <a:t>Why do 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you hesitate? Book now!</a:t>
            </a:r>
            <a:endParaRPr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sp>
        <p:nvSpPr>
          <p:cNvPr id="442" name="Google Shape;442;p89"/>
          <p:cNvSpPr/>
          <p:nvPr/>
        </p:nvSpPr>
        <p:spPr>
          <a:xfrm>
            <a:off x="4910925" y="3416375"/>
            <a:ext cx="720300" cy="218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A01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89"/>
          <p:cNvSpPr/>
          <p:nvPr/>
        </p:nvSpPr>
        <p:spPr>
          <a:xfrm>
            <a:off x="4822087" y="3201712"/>
            <a:ext cx="720300" cy="218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A01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89"/>
          <p:cNvSpPr/>
          <p:nvPr/>
        </p:nvSpPr>
        <p:spPr>
          <a:xfrm>
            <a:off x="3010137" y="3623288"/>
            <a:ext cx="610800" cy="218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A01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89"/>
          <p:cNvSpPr/>
          <p:nvPr/>
        </p:nvSpPr>
        <p:spPr>
          <a:xfrm>
            <a:off x="2173425" y="3416375"/>
            <a:ext cx="250500" cy="218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A01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0"/>
          <p:cNvSpPr txBox="1">
            <a:spLocks noGrp="1"/>
          </p:cNvSpPr>
          <p:nvPr>
            <p:ph type="title"/>
          </p:nvPr>
        </p:nvSpPr>
        <p:spPr>
          <a:xfrm>
            <a:off x="311700" y="260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40"/>
              <a:t>In summary</a:t>
            </a:r>
            <a:endParaRPr sz="3140"/>
          </a:p>
        </p:txBody>
      </p:sp>
      <p:pic>
        <p:nvPicPr>
          <p:cNvPr id="451" name="Google Shape;45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576" y="802312"/>
            <a:ext cx="3538854" cy="35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Search to the rescue!</a:t>
            </a:r>
            <a:endParaRPr/>
          </a:p>
        </p:txBody>
      </p:sp>
      <p:sp>
        <p:nvSpPr>
          <p:cNvPr id="457" name="Google Shape;457;p91"/>
          <p:cNvSpPr/>
          <p:nvPr/>
        </p:nvSpPr>
        <p:spPr>
          <a:xfrm>
            <a:off x="1515800" y="1938800"/>
            <a:ext cx="5555100" cy="36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greya Sans"/>
                <a:ea typeface="Alegreya Sans"/>
                <a:cs typeface="Alegreya Sans"/>
                <a:sym typeface="Alegreya Sans"/>
              </a:rPr>
              <a:t>Why do airplanes fly?</a:t>
            </a: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  <p:cxnSp>
        <p:nvCxnSpPr>
          <p:cNvPr id="458" name="Google Shape;458;p91"/>
          <p:cNvCxnSpPr/>
          <p:nvPr/>
        </p:nvCxnSpPr>
        <p:spPr>
          <a:xfrm>
            <a:off x="4293350" y="2449875"/>
            <a:ext cx="0" cy="496800"/>
          </a:xfrm>
          <a:prstGeom prst="straightConnector1">
            <a:avLst/>
          </a:prstGeom>
          <a:noFill/>
          <a:ln w="38100" cap="flat" cmpd="sng">
            <a:solidFill>
              <a:srgbClr val="76E05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p91"/>
          <p:cNvSpPr txBox="1"/>
          <p:nvPr/>
        </p:nvSpPr>
        <p:spPr>
          <a:xfrm>
            <a:off x="2015625" y="3097150"/>
            <a:ext cx="4522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accent1"/>
                </a:solidFill>
                <a:latin typeface="Alegreya Sans"/>
                <a:ea typeface="Alegreya Sans"/>
                <a:cs typeface="Alegreya Sans"/>
                <a:sym typeface="Alegreya Sans"/>
              </a:rPr>
              <a:t>Dynamics of Flight - NASA</a:t>
            </a:r>
            <a:endParaRPr u="sng">
              <a:solidFill>
                <a:schemeClr val="accent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Airplane wings are shaped </a:t>
            </a:r>
            <a:r>
              <a:rPr lang="en" b="1">
                <a:latin typeface="Alegreya Sans"/>
                <a:ea typeface="Alegreya Sans"/>
                <a:cs typeface="Alegreya Sans"/>
                <a:sym typeface="Alegreya Sans"/>
              </a:rPr>
              <a:t>to make air move faster over the top of the wing</a:t>
            </a:r>
            <a:r>
              <a:rPr lang="en">
                <a:latin typeface="Alegreya Sans Medium"/>
                <a:ea typeface="Alegreya Sans Medium"/>
                <a:cs typeface="Alegreya Sans Medium"/>
                <a:sym typeface="Alegreya Sans Medium"/>
              </a:rPr>
              <a:t>. When air moves faster, the pressure of the air decreases.</a:t>
            </a:r>
            <a:endParaRPr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egreya Sans"/>
              <a:ea typeface="Alegreya Sans"/>
              <a:cs typeface="Alegreya Sans"/>
              <a:sym typeface="Alegrey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5"/>
          <p:cNvSpPr txBox="1">
            <a:spLocks noGrp="1"/>
          </p:cNvSpPr>
          <p:nvPr>
            <p:ph type="title"/>
          </p:nvPr>
        </p:nvSpPr>
        <p:spPr>
          <a:xfrm>
            <a:off x="482750" y="1664600"/>
            <a:ext cx="4506000" cy="11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work?</a:t>
            </a:r>
            <a:endParaRPr/>
          </a:p>
        </p:txBody>
      </p:sp>
      <p:sp>
        <p:nvSpPr>
          <p:cNvPr id="483" name="Google Shape;483;p95"/>
          <p:cNvSpPr txBox="1">
            <a:spLocks noGrp="1"/>
          </p:cNvSpPr>
          <p:nvPr>
            <p:ph type="title" idx="2"/>
          </p:nvPr>
        </p:nvSpPr>
        <p:spPr>
          <a:xfrm>
            <a:off x="482750" y="2891100"/>
            <a:ext cx="5393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1"/>
              <a:t>“You don’t need to understand it,</a:t>
            </a:r>
            <a:endParaRPr b="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1"/>
              <a:t>but it is pretty cool” </a:t>
            </a:r>
            <a:r>
              <a:rPr lang="en" b="0"/>
              <a:t>😉</a:t>
            </a:r>
            <a:endParaRPr b="0"/>
          </a:p>
        </p:txBody>
      </p:sp>
      <p:pic>
        <p:nvPicPr>
          <p:cNvPr id="484" name="Google Shape;48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200" y="1284063"/>
            <a:ext cx="3850451" cy="257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200" y="1284075"/>
            <a:ext cx="3850451" cy="2575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95"/>
          <p:cNvSpPr/>
          <p:nvPr/>
        </p:nvSpPr>
        <p:spPr>
          <a:xfrm>
            <a:off x="5711562" y="2214400"/>
            <a:ext cx="402000" cy="3270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95"/>
          <p:cNvSpPr/>
          <p:nvPr/>
        </p:nvSpPr>
        <p:spPr>
          <a:xfrm>
            <a:off x="6266012" y="2267725"/>
            <a:ext cx="402000" cy="3270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8" name="Google Shape;488;p95"/>
          <p:cNvCxnSpPr>
            <a:endCxn id="487" idx="2"/>
          </p:cNvCxnSpPr>
          <p:nvPr/>
        </p:nvCxnSpPr>
        <p:spPr>
          <a:xfrm>
            <a:off x="6113612" y="2377825"/>
            <a:ext cx="152400" cy="5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95"/>
          <p:cNvCxnSpPr>
            <a:stCxn id="487" idx="6"/>
          </p:cNvCxnSpPr>
          <p:nvPr/>
        </p:nvCxnSpPr>
        <p:spPr>
          <a:xfrm rot="10800000" flipH="1">
            <a:off x="6668012" y="2394025"/>
            <a:ext cx="238200" cy="3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95"/>
          <p:cNvCxnSpPr/>
          <p:nvPr/>
        </p:nvCxnSpPr>
        <p:spPr>
          <a:xfrm rot="10800000">
            <a:off x="5648900" y="2269650"/>
            <a:ext cx="57300" cy="64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72" y="1824431"/>
            <a:ext cx="1743129" cy="14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96"/>
          <p:cNvSpPr txBox="1"/>
          <p:nvPr/>
        </p:nvSpPr>
        <p:spPr>
          <a:xfrm>
            <a:off x="5819350" y="20310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[ 0.23, 0.45, …, 0.84, 0.23 ]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497" name="Google Shape;497;p96"/>
          <p:cNvCxnSpPr/>
          <p:nvPr/>
        </p:nvCxnSpPr>
        <p:spPr>
          <a:xfrm>
            <a:off x="2820984" y="2571750"/>
            <a:ext cx="635700" cy="0"/>
          </a:xfrm>
          <a:prstGeom prst="straightConnector1">
            <a:avLst/>
          </a:prstGeom>
          <a:noFill/>
          <a:ln w="38100" cap="flat" cmpd="sng">
            <a:solidFill>
              <a:srgbClr val="38D61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96"/>
          <p:cNvCxnSpPr/>
          <p:nvPr/>
        </p:nvCxnSpPr>
        <p:spPr>
          <a:xfrm>
            <a:off x="5101434" y="2571738"/>
            <a:ext cx="635700" cy="0"/>
          </a:xfrm>
          <a:prstGeom prst="straightConnector1">
            <a:avLst/>
          </a:prstGeom>
          <a:noFill/>
          <a:ln w="38100" cap="flat" cmpd="sng">
            <a:solidFill>
              <a:srgbClr val="38D61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p96"/>
          <p:cNvSpPr txBox="1">
            <a:spLocks noGrp="1"/>
          </p:cNvSpPr>
          <p:nvPr>
            <p:ph type="title" idx="4294967295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Machine Learning models</a:t>
            </a:r>
            <a:endParaRPr>
              <a:solidFill>
                <a:srgbClr val="F0F0E9"/>
              </a:solidFill>
            </a:endParaRPr>
          </a:p>
        </p:txBody>
      </p:sp>
      <p:grpSp>
        <p:nvGrpSpPr>
          <p:cNvPr id="500" name="Google Shape;500;p96"/>
          <p:cNvGrpSpPr/>
          <p:nvPr/>
        </p:nvGrpSpPr>
        <p:grpSpPr>
          <a:xfrm>
            <a:off x="4000211" y="2030986"/>
            <a:ext cx="1143567" cy="1081500"/>
            <a:chOff x="3320999" y="98099"/>
            <a:chExt cx="1143567" cy="1081500"/>
          </a:xfrm>
        </p:grpSpPr>
        <p:pic>
          <p:nvPicPr>
            <p:cNvPr id="501" name="Google Shape;501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96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name="adj" fmla="val 16667"/>
              </a:avLst>
            </a:prstGeom>
            <a:solidFill>
              <a:srgbClr val="39D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lang="en" sz="1300" b="1">
                  <a:solidFill>
                    <a:srgbClr val="1C1468"/>
                  </a:solidFill>
                </a:rPr>
                <a:t>model</a:t>
              </a:r>
              <a:endParaRPr sz="1300" b="1">
                <a:solidFill>
                  <a:srgbClr val="1C1468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7"/>
          <p:cNvSpPr txBox="1"/>
          <p:nvPr/>
        </p:nvSpPr>
        <p:spPr>
          <a:xfrm>
            <a:off x="5805600" y="1397700"/>
            <a:ext cx="31860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iramit"/>
                <a:ea typeface="Niramit"/>
                <a:cs typeface="Niramit"/>
                <a:sym typeface="Niramit"/>
              </a:rPr>
              <a:t>[ 0.23, 0.45, …, 0.84, 0.23 ]</a:t>
            </a:r>
            <a:endParaRPr sz="1800">
              <a:solidFill>
                <a:schemeClr val="accent2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cxnSp>
        <p:nvCxnSpPr>
          <p:cNvPr id="508" name="Google Shape;508;p97"/>
          <p:cNvCxnSpPr/>
          <p:nvPr/>
        </p:nvCxnSpPr>
        <p:spPr>
          <a:xfrm>
            <a:off x="3346275" y="1959175"/>
            <a:ext cx="604200" cy="348900"/>
          </a:xfrm>
          <a:prstGeom prst="straightConnector1">
            <a:avLst/>
          </a:prstGeom>
          <a:noFill/>
          <a:ln w="38100" cap="flat" cmpd="sng">
            <a:solidFill>
              <a:srgbClr val="38D61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9" name="Google Shape;509;p97"/>
          <p:cNvSpPr txBox="1"/>
          <p:nvPr/>
        </p:nvSpPr>
        <p:spPr>
          <a:xfrm>
            <a:off x="228100" y="1568988"/>
            <a:ext cx="3000000" cy="738900"/>
          </a:xfrm>
          <a:prstGeom prst="rect">
            <a:avLst/>
          </a:prstGeom>
          <a:noFill/>
          <a:ln w="9525" cap="flat" cmpd="sng">
            <a:solidFill>
              <a:srgbClr val="F0F0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“Fly</a:t>
            </a: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 with ExpensiveAir’s modern fleet of </a:t>
            </a: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airplanes</a:t>
            </a: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 to over 4 destinations. </a:t>
            </a:r>
            <a:r>
              <a:rPr lang="en" sz="1200">
                <a:solidFill>
                  <a:srgbClr val="F0F0E9"/>
                </a:solidFill>
                <a:latin typeface="Niramit"/>
                <a:ea typeface="Niramit"/>
                <a:cs typeface="Niramit"/>
                <a:sym typeface="Niramit"/>
              </a:rPr>
              <a:t>Why do </a:t>
            </a:r>
            <a:r>
              <a:rPr lang="en" sz="1200">
                <a:solidFill>
                  <a:srgbClr val="F0F0E9"/>
                </a:solidFill>
                <a:latin typeface="Niramit Medium"/>
                <a:ea typeface="Niramit Medium"/>
                <a:cs typeface="Niramit Medium"/>
                <a:sym typeface="Niramit Medium"/>
              </a:rPr>
              <a:t>you hesitate? Book now!”</a:t>
            </a:r>
            <a:endParaRPr sz="1200">
              <a:solidFill>
                <a:srgbClr val="F0F0E9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grpSp>
        <p:nvGrpSpPr>
          <p:cNvPr id="510" name="Google Shape;510;p97"/>
          <p:cNvGrpSpPr/>
          <p:nvPr/>
        </p:nvGrpSpPr>
        <p:grpSpPr>
          <a:xfrm>
            <a:off x="4000211" y="2030986"/>
            <a:ext cx="1143567" cy="1081500"/>
            <a:chOff x="3320999" y="98099"/>
            <a:chExt cx="1143567" cy="1081500"/>
          </a:xfrm>
        </p:grpSpPr>
        <p:pic>
          <p:nvPicPr>
            <p:cNvPr id="511" name="Google Shape;511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0999" y="98099"/>
              <a:ext cx="1143567" cy="108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97"/>
            <p:cNvSpPr/>
            <p:nvPr/>
          </p:nvSpPr>
          <p:spPr>
            <a:xfrm>
              <a:off x="3508031" y="270150"/>
              <a:ext cx="769500" cy="737400"/>
            </a:xfrm>
            <a:prstGeom prst="roundRect">
              <a:avLst>
                <a:gd name="adj" fmla="val 16667"/>
              </a:avLst>
            </a:prstGeom>
            <a:solidFill>
              <a:srgbClr val="39D6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rgbClr val="1C1468"/>
                  </a:solidFill>
                </a:rPr>
                <a:t>ML</a:t>
              </a:r>
              <a:br>
                <a:rPr lang="en">
                  <a:solidFill>
                    <a:srgbClr val="1C1468"/>
                  </a:solidFill>
                </a:rPr>
              </a:br>
              <a:r>
                <a:rPr lang="en" sz="1300" b="1">
                  <a:solidFill>
                    <a:srgbClr val="1C1468"/>
                  </a:solidFill>
                </a:rPr>
                <a:t>model</a:t>
              </a:r>
              <a:endParaRPr sz="1300" b="1">
                <a:solidFill>
                  <a:srgbClr val="1C1468"/>
                </a:solidFill>
              </a:endParaRPr>
            </a:p>
          </p:txBody>
        </p:sp>
      </p:grpSp>
      <p:sp>
        <p:nvSpPr>
          <p:cNvPr id="513" name="Google Shape;513;p97"/>
          <p:cNvSpPr txBox="1">
            <a:spLocks noGrp="1"/>
          </p:cNvSpPr>
          <p:nvPr>
            <p:ph type="title" idx="4294967295"/>
          </p:nvPr>
        </p:nvSpPr>
        <p:spPr>
          <a:xfrm>
            <a:off x="311699" y="173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2520"/>
              <a:buFont typeface="Plus Jakarta Sans ExtraBold"/>
              <a:buNone/>
            </a:pPr>
            <a:r>
              <a:rPr lang="en" sz="2520">
                <a:solidFill>
                  <a:srgbClr val="F0F0E9"/>
                </a:solidFill>
              </a:rPr>
              <a:t>Vector Embeddings</a:t>
            </a:r>
            <a:endParaRPr>
              <a:solidFill>
                <a:srgbClr val="F0F0E9"/>
              </a:solidFill>
            </a:endParaRPr>
          </a:p>
        </p:txBody>
      </p:sp>
      <p:cxnSp>
        <p:nvCxnSpPr>
          <p:cNvPr id="514" name="Google Shape;514;p97"/>
          <p:cNvCxnSpPr/>
          <p:nvPr/>
        </p:nvCxnSpPr>
        <p:spPr>
          <a:xfrm rot="10800000" flipH="1">
            <a:off x="5219975" y="2043550"/>
            <a:ext cx="599400" cy="345900"/>
          </a:xfrm>
          <a:prstGeom prst="straightConnector1">
            <a:avLst/>
          </a:prstGeom>
          <a:noFill/>
          <a:ln w="38100" cap="flat" cmpd="sng">
            <a:solidFill>
              <a:srgbClr val="38D61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689</Words>
  <Application>Microsoft Office PowerPoint</Application>
  <PresentationFormat>On-screen Show (16:9)</PresentationFormat>
  <Paragraphs>105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Niramit Medium</vt:lpstr>
      <vt:lpstr>Plus Jakarta Sans</vt:lpstr>
      <vt:lpstr>Alegreya Sans ExtraBold</vt:lpstr>
      <vt:lpstr>Niramit Light</vt:lpstr>
      <vt:lpstr>Niramit</vt:lpstr>
      <vt:lpstr>Fredoka One</vt:lpstr>
      <vt:lpstr>Alegreya Sans</vt:lpstr>
      <vt:lpstr>Alegreya Sans Medium</vt:lpstr>
      <vt:lpstr>Arial</vt:lpstr>
      <vt:lpstr>Plus Jakarta Sans ExtraBold</vt:lpstr>
      <vt:lpstr>Simple Light</vt:lpstr>
      <vt:lpstr>vectors, vector search  and vector databases.</vt:lpstr>
      <vt:lpstr>PowerPoint Presentation</vt:lpstr>
      <vt:lpstr>What is the problem?</vt:lpstr>
      <vt:lpstr>The challenges of traditional search (the keywords match)</vt:lpstr>
      <vt:lpstr>In summary</vt:lpstr>
      <vt:lpstr>Semantic Search to the rescue!</vt:lpstr>
      <vt:lpstr>How does this work?</vt:lpstr>
      <vt:lpstr>Machine Learning models</vt:lpstr>
      <vt:lpstr>Vector Embeddings</vt:lpstr>
      <vt:lpstr>Vector Embeddings</vt:lpstr>
      <vt:lpstr>Vector Embeddings</vt:lpstr>
      <vt:lpstr>Vector Space</vt:lpstr>
      <vt:lpstr>Vector Search</vt:lpstr>
      <vt:lpstr>Vector Search</vt:lpstr>
      <vt:lpstr>Vector Search</vt:lpstr>
      <vt:lpstr>Vector Search</vt:lpstr>
      <vt:lpstr>Part II</vt:lpstr>
      <vt:lpstr>Multimodal Embeddings</vt:lpstr>
      <vt:lpstr>Multimodal Embeddings</vt:lpstr>
      <vt:lpstr>This generates one unified vector space…</vt:lpstr>
      <vt:lpstr>…and enables any-to-any search!</vt:lpstr>
      <vt:lpstr>PowerPoint Presentation</vt:lpstr>
      <vt:lpstr>To scale this approach we need a Vector Database!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vectors, vector search  and vector databases.</dc:title>
  <cp:lastModifiedBy>Gupta, Bhawna</cp:lastModifiedBy>
  <cp:revision>8</cp:revision>
  <dcterms:modified xsi:type="dcterms:W3CDTF">2023-12-18T10:22:16Z</dcterms:modified>
</cp:coreProperties>
</file>